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30" r:id="rId3"/>
    <p:sldId id="531" r:id="rId4"/>
    <p:sldId id="529" r:id="rId5"/>
    <p:sldId id="509" r:id="rId6"/>
    <p:sldId id="510" r:id="rId7"/>
    <p:sldId id="506" r:id="rId8"/>
    <p:sldId id="507" r:id="rId9"/>
    <p:sldId id="508" r:id="rId10"/>
    <p:sldId id="524" r:id="rId11"/>
    <p:sldId id="532" r:id="rId12"/>
    <p:sldId id="533" r:id="rId13"/>
    <p:sldId id="356" r:id="rId14"/>
    <p:sldId id="499" r:id="rId15"/>
    <p:sldId id="357" r:id="rId16"/>
    <p:sldId id="358" r:id="rId17"/>
    <p:sldId id="260" r:id="rId18"/>
    <p:sldId id="261" r:id="rId19"/>
    <p:sldId id="534" r:id="rId20"/>
    <p:sldId id="502" r:id="rId21"/>
    <p:sldId id="503" r:id="rId22"/>
    <p:sldId id="504" r:id="rId23"/>
    <p:sldId id="525" r:id="rId24"/>
    <p:sldId id="526" r:id="rId25"/>
    <p:sldId id="527" r:id="rId26"/>
    <p:sldId id="528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uk-UA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27532859408E-2"/>
          <c:y val="0.15990297466354086"/>
          <c:w val="0.81388888888888888"/>
          <c:h val="0.64767096821230674"/>
        </c:manualLayout>
      </c:layout>
      <c:pie3DChart>
        <c:varyColors val="1"/>
        <c:ser>
          <c:idx val="0"/>
          <c:order val="0"/>
          <c:tx>
            <c:strRef>
              <c:f>Лист2!$F$4</c:f>
              <c:strCache>
                <c:ptCount val="1"/>
                <c:pt idx="0">
                  <c:v>менеджмент</c:v>
                </c:pt>
              </c:strCache>
            </c:strRef>
          </c:tx>
          <c:explosion val="25"/>
          <c:dLbls>
            <c:dLbl>
              <c:idx val="2"/>
              <c:spPr>
                <a:solidFill>
                  <a:schemeClr val="accent4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0A99-4808-BF5E-B48AEF4D9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Лист2!$E$5:$E$9</c:f>
              <c:strCache>
                <c:ptCount val="5"/>
                <c:pt idx="0">
                  <c:v>ЦНТУ</c:v>
                </c:pt>
                <c:pt idx="1">
                  <c:v>КІДМУ</c:v>
                </c:pt>
                <c:pt idx="2">
                  <c:v>ЕТІ</c:v>
                </c:pt>
                <c:pt idx="3">
                  <c:v>Україна</c:v>
                </c:pt>
                <c:pt idx="4">
                  <c:v>ЛА</c:v>
                </c:pt>
              </c:strCache>
            </c:strRef>
          </c:cat>
          <c:val>
            <c:numRef>
              <c:f>Лист2!$F$5:$F$9</c:f>
              <c:numCache>
                <c:formatCode>General</c:formatCode>
                <c:ptCount val="5"/>
                <c:pt idx="0">
                  <c:v>131</c:v>
                </c:pt>
                <c:pt idx="2">
                  <c:v>39</c:v>
                </c:pt>
                <c:pt idx="3">
                  <c:v>26</c:v>
                </c:pt>
                <c:pt idx="4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9-4808-BF5E-B48AEF4D9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uk-UA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07272533293554E-2"/>
          <c:y val="0.16970205386505183"/>
          <c:w val="0.81388888888888888"/>
          <c:h val="0.64767096821230674"/>
        </c:manualLayout>
      </c:layout>
      <c:pie3DChart>
        <c:varyColors val="1"/>
        <c:ser>
          <c:idx val="0"/>
          <c:order val="0"/>
          <c:tx>
            <c:strRef>
              <c:f>Лист2!$F$4</c:f>
              <c:strCache>
                <c:ptCount val="1"/>
                <c:pt idx="0">
                  <c:v>маркетинг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301276189307277"/>
                  <c:y val="-0.1218553425800113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F6-4BC1-B3F3-DEF9C6476438}"/>
                </c:ext>
              </c:extLst>
            </c:dLbl>
            <c:dLbl>
              <c:idx val="2"/>
              <c:layout>
                <c:manualLayout>
                  <c:x val="5.197479391637555E-2"/>
                  <c:y val="-0.15226461107075379"/>
                </c:manualLayout>
              </c:layout>
              <c:spPr>
                <a:solidFill>
                  <a:schemeClr val="accent4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F6-4BC1-B3F3-DEF9C6476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Лист2!$E$5:$E$7</c:f>
              <c:strCache>
                <c:ptCount val="3"/>
                <c:pt idx="0">
                  <c:v>ЦНТУ</c:v>
                </c:pt>
                <c:pt idx="1">
                  <c:v>КІДМУ</c:v>
                </c:pt>
                <c:pt idx="2">
                  <c:v>ЕТІ</c:v>
                </c:pt>
              </c:strCache>
            </c:strRef>
          </c:cat>
          <c:val>
            <c:numRef>
              <c:f>Лист2!$F$5:$F$7</c:f>
              <c:numCache>
                <c:formatCode>General</c:formatCode>
                <c:ptCount val="3"/>
                <c:pt idx="0">
                  <c:v>53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F6-4BC1-B3F3-DEF9C6476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overlay val="0"/>
      <c:txPr>
        <a:bodyPr/>
        <a:lstStyle/>
        <a:p>
          <a:pPr>
            <a:defRPr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'мое 2'!$I$16</c:f>
              <c:strCache>
                <c:ptCount val="1"/>
                <c:pt idx="0">
                  <c:v>Прикладна механіка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262795275590551"/>
                  <c:y val="-0.5916666666666666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BE-4449-B939-649CDC365001}"/>
                </c:ext>
              </c:extLst>
            </c:dLbl>
            <c:dLbl>
              <c:idx val="2"/>
              <c:layout>
                <c:manualLayout>
                  <c:x val="-0.1842736220472441"/>
                  <c:y val="6.6482210557013713E-2"/>
                </c:manualLayout>
              </c:layout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BE-4449-B939-649CDC3650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'мое 2'!$H$17:$H$23</c:f>
              <c:strCache>
                <c:ptCount val="7"/>
                <c:pt idx="0">
                  <c:v>ЦНТУ</c:v>
                </c:pt>
                <c:pt idx="1">
                  <c:v>КІДМУ</c:v>
                </c:pt>
                <c:pt idx="2">
                  <c:v>ЕТІ</c:v>
                </c:pt>
                <c:pt idx="3">
                  <c:v>Україна</c:v>
                </c:pt>
                <c:pt idx="4">
                  <c:v>ЛА</c:v>
                </c:pt>
                <c:pt idx="5">
                  <c:v>МАУП</c:v>
                </c:pt>
                <c:pt idx="6">
                  <c:v>ЦДПУ</c:v>
                </c:pt>
              </c:strCache>
            </c:strRef>
          </c:cat>
          <c:val>
            <c:numRef>
              <c:f>'мое 2'!$I$17:$I$23</c:f>
              <c:numCache>
                <c:formatCode>General</c:formatCode>
                <c:ptCount val="7"/>
                <c:pt idx="0">
                  <c:v>242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BE-4449-B939-649CDC365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'мое 2'!$I$16</c:f>
              <c:strCache>
                <c:ptCount val="1"/>
                <c:pt idx="0">
                  <c:v>ВСЬОГО ТЕХНІЧНІ СПЕЦІАЛЬНОСТІ</c:v>
                </c:pt>
              </c:strCache>
            </c:strRef>
          </c:tx>
          <c:explosion val="25"/>
          <c:dLbls>
            <c:dLbl>
              <c:idx val="2"/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 sz="1400" b="1" i="0" baseline="0"/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02F0-4F64-9328-E39B4A04F2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'мое 2'!$H$17:$H$23</c:f>
              <c:strCache>
                <c:ptCount val="7"/>
                <c:pt idx="0">
                  <c:v>ЦНТУ</c:v>
                </c:pt>
                <c:pt idx="1">
                  <c:v>КІДМУ</c:v>
                </c:pt>
                <c:pt idx="2">
                  <c:v>ЕТІ</c:v>
                </c:pt>
                <c:pt idx="3">
                  <c:v>Україна</c:v>
                </c:pt>
                <c:pt idx="4">
                  <c:v>ЛА</c:v>
                </c:pt>
                <c:pt idx="5">
                  <c:v>МАУП</c:v>
                </c:pt>
                <c:pt idx="6">
                  <c:v>ЦДПУ</c:v>
                </c:pt>
              </c:strCache>
            </c:strRef>
          </c:cat>
          <c:val>
            <c:numRef>
              <c:f>'мое 2'!$I$17:$I$23</c:f>
              <c:numCache>
                <c:formatCode>General</c:formatCode>
                <c:ptCount val="7"/>
                <c:pt idx="0">
                  <c:v>424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0-4F64-9328-E39B4A04F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'мое 2'!$E$15</c:f>
              <c:strCache>
                <c:ptCount val="1"/>
                <c:pt idx="0">
                  <c:v>Комп'ютерні науки</c:v>
                </c:pt>
              </c:strCache>
            </c:strRef>
          </c:tx>
          <c:explosion val="25"/>
          <c:dLbls>
            <c:dLbl>
              <c:idx val="2"/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0D-46DB-86DA-86A801C90A99}"/>
                </c:ext>
              </c:extLst>
            </c:dLbl>
            <c:dLbl>
              <c:idx val="6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D-46DB-86DA-86A801C90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'мое 2'!$D$16:$D$22</c:f>
              <c:strCache>
                <c:ptCount val="7"/>
                <c:pt idx="0">
                  <c:v>ЦНТУ</c:v>
                </c:pt>
                <c:pt idx="1">
                  <c:v>КІДМУ</c:v>
                </c:pt>
                <c:pt idx="2">
                  <c:v>ЕТІ</c:v>
                </c:pt>
                <c:pt idx="3">
                  <c:v>Україна</c:v>
                </c:pt>
                <c:pt idx="4">
                  <c:v>ЛА</c:v>
                </c:pt>
                <c:pt idx="5">
                  <c:v>МАУП</c:v>
                </c:pt>
                <c:pt idx="6">
                  <c:v>ЦДПУ</c:v>
                </c:pt>
              </c:strCache>
            </c:strRef>
          </c:cat>
          <c:val>
            <c:numRef>
              <c:f>'мое 2'!$E$16:$E$22</c:f>
              <c:numCache>
                <c:formatCode>General</c:formatCode>
                <c:ptCount val="7"/>
                <c:pt idx="2">
                  <c:v>21</c:v>
                </c:pt>
                <c:pt idx="6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0D-46DB-86DA-86A801C90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'мое 2'!$E$15</c:f>
              <c:strCache>
                <c:ptCount val="1"/>
                <c:pt idx="0">
                  <c:v>ВСЬОГО комп’ютерні спеціальності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1.4624343832020997E-2"/>
                  <c:y val="0.10221711869349664"/>
                </c:manualLayout>
              </c:layout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25-40A1-A6D7-EE0043FEAD1B}"/>
                </c:ext>
              </c:extLst>
            </c:dLbl>
            <c:dLbl>
              <c:idx val="6"/>
              <c:layout>
                <c:manualLayout>
                  <c:x val="-5.9113954505686787E-2"/>
                  <c:y val="4.927092446777485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25-40A1-A6D7-EE0043FEA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'мое 2'!$D$16:$D$22</c:f>
              <c:strCache>
                <c:ptCount val="7"/>
                <c:pt idx="0">
                  <c:v>ЦНТУ</c:v>
                </c:pt>
                <c:pt idx="1">
                  <c:v>КІДМУ</c:v>
                </c:pt>
                <c:pt idx="2">
                  <c:v>ЕТІ</c:v>
                </c:pt>
                <c:pt idx="3">
                  <c:v>Україна</c:v>
                </c:pt>
                <c:pt idx="4">
                  <c:v>ЛА</c:v>
                </c:pt>
                <c:pt idx="5">
                  <c:v>МАУП</c:v>
                </c:pt>
                <c:pt idx="6">
                  <c:v>ЦДПУ</c:v>
                </c:pt>
              </c:strCache>
            </c:strRef>
          </c:cat>
          <c:val>
            <c:numRef>
              <c:f>'мое 2'!$E$16:$E$22</c:f>
              <c:numCache>
                <c:formatCode>General</c:formatCode>
                <c:ptCount val="7"/>
                <c:pt idx="0">
                  <c:v>349</c:v>
                </c:pt>
                <c:pt idx="2">
                  <c:v>21</c:v>
                </c:pt>
                <c:pt idx="6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25-40A1-A6D7-EE0043FEA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Аркуш1!$F$5:$F$6</c:f>
              <c:strCache>
                <c:ptCount val="2"/>
                <c:pt idx="1">
                  <c:v>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Аркуш1!$E$7:$E$19</c:f>
              <c:strCache>
                <c:ptCount val="13"/>
                <c:pt idx="0">
                  <c:v>Долинський р-н                 </c:v>
                </c:pt>
                <c:pt idx="1">
                  <c:v>Олександрійський р-н </c:v>
                </c:pt>
                <c:pt idx="2">
                  <c:v>Бобринецький р-н</c:v>
                </c:pt>
                <c:pt idx="3">
                  <c:v>Знам’янський р-н</c:v>
                </c:pt>
                <c:pt idx="4">
                  <c:v>Новоукраїнський р-н</c:v>
                </c:pt>
                <c:pt idx="5">
                  <c:v>Новомиргородський р-н</c:v>
                </c:pt>
                <c:pt idx="6">
                  <c:v>Устинівський р-н</c:v>
                </c:pt>
                <c:pt idx="7">
                  <c:v>Добровеличківський р-н</c:v>
                </c:pt>
                <c:pt idx="8">
                  <c:v>Новоархангельський р-н</c:v>
                </c:pt>
                <c:pt idx="9">
                  <c:v>Новгородківський р-н</c:v>
                </c:pt>
                <c:pt idx="10">
                  <c:v>Маловисківський р-н</c:v>
                </c:pt>
                <c:pt idx="11">
                  <c:v>м. Кропивницький        Кіровоградський р-н            </c:v>
                </c:pt>
                <c:pt idx="12">
                  <c:v>Інші області</c:v>
                </c:pt>
              </c:strCache>
            </c:strRef>
          </c:cat>
          <c:val>
            <c:numRef>
              <c:f>Аркуш1!$F$7:$F$19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20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9-4DAF-A96A-59BD63366F4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75084800"/>
        <c:axId val="1175075232"/>
      </c:barChart>
      <c:catAx>
        <c:axId val="11750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75075232"/>
        <c:crosses val="autoZero"/>
        <c:auto val="1"/>
        <c:lblAlgn val="ctr"/>
        <c:lblOffset val="100"/>
        <c:noMultiLvlLbl val="0"/>
      </c:catAx>
      <c:valAx>
        <c:axId val="11750752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7508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6272970447013518"/>
          <c:y val="0.14708150414449089"/>
          <c:w val="0.80497641303306378"/>
          <c:h val="0.4502473163544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Аркуш1!$F$6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Аркуш1!$E$7:$E$19</c:f>
              <c:strCache>
                <c:ptCount val="13"/>
                <c:pt idx="0">
                  <c:v>Долинський р-н                 </c:v>
                </c:pt>
                <c:pt idx="1">
                  <c:v>Олександрійський р-н </c:v>
                </c:pt>
                <c:pt idx="2">
                  <c:v>Бобринецький р-н</c:v>
                </c:pt>
                <c:pt idx="3">
                  <c:v>Знам’янський р-н</c:v>
                </c:pt>
                <c:pt idx="4">
                  <c:v>Новоукраїнський р-н</c:v>
                </c:pt>
                <c:pt idx="5">
                  <c:v>Новомиргородський р-н</c:v>
                </c:pt>
                <c:pt idx="6">
                  <c:v>Устинівський р-н</c:v>
                </c:pt>
                <c:pt idx="7">
                  <c:v>Добровеличківський р-н</c:v>
                </c:pt>
                <c:pt idx="8">
                  <c:v>Новоархангельський р-н</c:v>
                </c:pt>
                <c:pt idx="9">
                  <c:v>Новгородківський р-н</c:v>
                </c:pt>
                <c:pt idx="10">
                  <c:v>Маловисківський р-н</c:v>
                </c:pt>
                <c:pt idx="11">
                  <c:v>м. Кропивницький        Кіровоградський р-н            </c:v>
                </c:pt>
                <c:pt idx="12">
                  <c:v>Інші області</c:v>
                </c:pt>
              </c:strCache>
            </c:strRef>
          </c:cat>
          <c:val>
            <c:numRef>
              <c:f>Аркуш1!$F$7:$F$19</c:f>
              <c:numCache>
                <c:formatCode>General</c:formatCode>
                <c:ptCount val="13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44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3-4C7F-9D62-D38565A2F68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53596688"/>
        <c:axId val="1253609584"/>
      </c:barChart>
      <c:catAx>
        <c:axId val="12535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53609584"/>
        <c:crosses val="autoZero"/>
        <c:auto val="1"/>
        <c:lblAlgn val="ctr"/>
        <c:lblOffset val="100"/>
        <c:noMultiLvlLbl val="0"/>
      </c:catAx>
      <c:valAx>
        <c:axId val="12536095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5359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Аркуш1!$F$6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77-4EB4-BA29-67A486CA3B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77-4EB4-BA29-67A486CA3B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77-4EB4-BA29-67A486CA3B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77-4EB4-BA29-67A486CA3B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877-4EB4-BA29-67A486CA3B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877-4EB4-BA29-67A486CA3B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877-4EB4-BA29-67A486CA3B0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877-4EB4-BA29-67A486CA3B0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D877-4EB4-BA29-67A486CA3B0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D877-4EB4-BA29-67A486CA3B0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D877-4EB4-BA29-67A486CA3B0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D877-4EB4-BA29-67A486CA3B0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D877-4EB4-BA29-67A486CA3B0D}"/>
              </c:ext>
            </c:extLst>
          </c:dPt>
          <c:dLbls>
            <c:dLbl>
              <c:idx val="0"/>
              <c:layout>
                <c:manualLayout>
                  <c:x val="-3.8914484251648576E-2"/>
                  <c:y val="-9.48991578135634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77-4EB4-BA29-67A486CA3B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77-4EB4-BA29-67A486CA3B0D}"/>
                </c:ext>
              </c:extLst>
            </c:dLbl>
            <c:dLbl>
              <c:idx val="2"/>
              <c:layout>
                <c:manualLayout>
                  <c:x val="2.8673830501214685E-2"/>
                  <c:y val="-5.37761894276858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77-4EB4-BA29-67A486CA3B0D}"/>
                </c:ext>
              </c:extLst>
            </c:dLbl>
            <c:dLbl>
              <c:idx val="3"/>
              <c:layout>
                <c:manualLayout>
                  <c:x val="7.7828968503297014E-2"/>
                  <c:y val="-5.37761894276858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77-4EB4-BA29-67A486CA3B0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77-4EB4-BA29-67A486CA3B0D}"/>
                </c:ext>
              </c:extLst>
            </c:dLbl>
            <c:dLbl>
              <c:idx val="5"/>
              <c:layout>
                <c:manualLayout>
                  <c:x val="4.608294187695218E-2"/>
                  <c:y val="-2.84697473440689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17755584139791"/>
                      <c:h val="0.125314462432387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877-4EB4-BA29-67A486CA3B0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D877-4EB4-BA29-67A486CA3B0D}"/>
                </c:ext>
              </c:extLst>
            </c:dLbl>
            <c:dLbl>
              <c:idx val="7"/>
              <c:layout>
                <c:manualLayout>
                  <c:x val="5.92121259129674E-2"/>
                  <c:y val="1.8979831562712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17145545981236"/>
                      <c:h val="0.152041285665156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877-4EB4-BA29-67A486CA3B0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77-4EB4-BA29-67A486CA3B0D}"/>
                </c:ext>
              </c:extLst>
            </c:dLbl>
            <c:dLbl>
              <c:idx val="9"/>
              <c:layout>
                <c:manualLayout>
                  <c:x val="8.9400375036936347E-2"/>
                  <c:y val="7.9967253362151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77-4EB4-BA29-67A486CA3B0D}"/>
                </c:ext>
              </c:extLst>
            </c:dLbl>
            <c:dLbl>
              <c:idx val="10"/>
              <c:layout>
                <c:manualLayout>
                  <c:x val="6.6179211822461739E-2"/>
                  <c:y val="0.202451536668934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7647210400204"/>
                      <c:h val="0.152041285665156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D877-4EB4-BA29-67A486CA3B0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D877-4EB4-BA29-67A486CA3B0D}"/>
                </c:ext>
              </c:extLst>
            </c:dLbl>
            <c:dLbl>
              <c:idx val="12"/>
              <c:layout>
                <c:manualLayout>
                  <c:x val="-0.17204298300728815"/>
                  <c:y val="-3.795966312542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877-4EB4-BA29-67A486CA3B0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Аркуш1!$E$7:$E$19</c:f>
              <c:strCache>
                <c:ptCount val="13"/>
                <c:pt idx="0">
                  <c:v>Долинський р-н                 </c:v>
                </c:pt>
                <c:pt idx="1">
                  <c:v>Олександрійський р-н </c:v>
                </c:pt>
                <c:pt idx="2">
                  <c:v>Бобринецький р-н</c:v>
                </c:pt>
                <c:pt idx="3">
                  <c:v>Знам’янський р-н</c:v>
                </c:pt>
                <c:pt idx="4">
                  <c:v>Новоукраїнський р-н</c:v>
                </c:pt>
                <c:pt idx="5">
                  <c:v>Новомиргородський р-н</c:v>
                </c:pt>
                <c:pt idx="6">
                  <c:v>Устинівський р-н</c:v>
                </c:pt>
                <c:pt idx="7">
                  <c:v>Добровеличківський р-н</c:v>
                </c:pt>
                <c:pt idx="8">
                  <c:v>Новоархангельський р-н</c:v>
                </c:pt>
                <c:pt idx="9">
                  <c:v>Новгородківський р-н</c:v>
                </c:pt>
                <c:pt idx="10">
                  <c:v>Маловисківський р-н</c:v>
                </c:pt>
                <c:pt idx="11">
                  <c:v>м. Кропивницький        Кіровоградський р-н            </c:v>
                </c:pt>
                <c:pt idx="12">
                  <c:v>Інші області</c:v>
                </c:pt>
              </c:strCache>
            </c:strRef>
          </c:cat>
          <c:val>
            <c:numRef>
              <c:f>Аркуш1!$F$7:$F$19</c:f>
              <c:numCache>
                <c:formatCode>General</c:formatCode>
                <c:ptCount val="13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44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877-4EB4-BA29-67A486CA3B0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Аркуш1!$F$5:$F$6</c:f>
              <c:strCache>
                <c:ptCount val="2"/>
                <c:pt idx="1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FE-40F6-9CD5-33D78127F1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FE-40F6-9CD5-33D78127F1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FE-40F6-9CD5-33D78127F1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CFE-40F6-9CD5-33D78127F1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CFE-40F6-9CD5-33D78127F1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CFE-40F6-9CD5-33D78127F1C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CFE-40F6-9CD5-33D78127F1C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CFE-40F6-9CD5-33D78127F1C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CFE-40F6-9CD5-33D78127F1C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CFE-40F6-9CD5-33D78127F1C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CFE-40F6-9CD5-33D78127F1C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CFE-40F6-9CD5-33D78127F1C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CFE-40F6-9CD5-33D78127F1C9}"/>
              </c:ext>
            </c:extLst>
          </c:dPt>
          <c:dLbls>
            <c:dLbl>
              <c:idx val="0"/>
              <c:layout>
                <c:manualLayout>
                  <c:x val="-5.926587236773355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E-40F6-9CD5-33D78127F1C9}"/>
                </c:ext>
              </c:extLst>
            </c:dLbl>
            <c:dLbl>
              <c:idx val="1"/>
              <c:layout>
                <c:manualLayout>
                  <c:x val="4.1620215533259008E-2"/>
                  <c:y val="-2.5682182985553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FE-40F6-9CD5-33D78127F1C9}"/>
                </c:ext>
              </c:extLst>
            </c:dLbl>
            <c:dLbl>
              <c:idx val="2"/>
              <c:layout>
                <c:manualLayout>
                  <c:x val="0.1856145008447358"/>
                  <c:y val="-1.98348369889405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FE-40F6-9CD5-33D78127F1C9}"/>
                </c:ext>
              </c:extLst>
            </c:dLbl>
            <c:dLbl>
              <c:idx val="3"/>
              <c:layout>
                <c:manualLayout>
                  <c:x val="9.9216026598999835E-2"/>
                  <c:y val="2.89136913491545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FE-40F6-9CD5-33D78127F1C9}"/>
                </c:ext>
              </c:extLst>
            </c:dLbl>
            <c:dLbl>
              <c:idx val="4"/>
              <c:layout>
                <c:manualLayout>
                  <c:x val="4.0873015426023144E-3"/>
                  <c:y val="-3.3194071184584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FE-40F6-9CD5-33D78127F1C9}"/>
                </c:ext>
              </c:extLst>
            </c:dLbl>
            <c:dLbl>
              <c:idx val="5"/>
              <c:layout>
                <c:manualLayout>
                  <c:x val="1.4120339490622458E-2"/>
                  <c:y val="-0.12144064011412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FE-40F6-9CD5-33D78127F1C9}"/>
                </c:ext>
              </c:extLst>
            </c:dLbl>
            <c:dLbl>
              <c:idx val="6"/>
              <c:layout>
                <c:manualLayout>
                  <c:x val="2.7311542008528943E-2"/>
                  <c:y val="-8.07771768834514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FE-40F6-9CD5-33D78127F1C9}"/>
                </c:ext>
              </c:extLst>
            </c:dLbl>
            <c:dLbl>
              <c:idx val="7"/>
              <c:layout>
                <c:manualLayout>
                  <c:x val="5.7218198661843231E-2"/>
                  <c:y val="-4.05705314478249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73039048695049"/>
                      <c:h val="0.13830862993576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CFE-40F6-9CD5-33D78127F1C9}"/>
                </c:ext>
              </c:extLst>
            </c:dLbl>
            <c:dLbl>
              <c:idx val="8"/>
              <c:layout>
                <c:manualLayout>
                  <c:x val="5.6484578223708656E-2"/>
                  <c:y val="8.56072766185125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FE-40F6-9CD5-33D78127F1C9}"/>
                </c:ext>
              </c:extLst>
            </c:dLbl>
            <c:dLbl>
              <c:idx val="9"/>
              <c:layout>
                <c:manualLayout>
                  <c:x val="8.6258073828573742E-2"/>
                  <c:y val="1.74851149420946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00535436502075"/>
                      <c:h val="0.13830862993576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2CFE-40F6-9CD5-33D78127F1C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FE-40F6-9CD5-33D78127F1C9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2CFE-40F6-9CD5-33D78127F1C9}"/>
                </c:ext>
              </c:extLst>
            </c:dLbl>
            <c:dLbl>
              <c:idx val="12"/>
              <c:layout>
                <c:manualLayout>
                  <c:x val="-7.7658729309444008E-2"/>
                  <c:y val="1.84411506581022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FE-40F6-9CD5-33D78127F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Аркуш1!$E$7:$E$19</c:f>
              <c:strCache>
                <c:ptCount val="13"/>
                <c:pt idx="0">
                  <c:v>Долинський р-н                 </c:v>
                </c:pt>
                <c:pt idx="1">
                  <c:v>Олександрійський р-н </c:v>
                </c:pt>
                <c:pt idx="2">
                  <c:v>Бобринецький р-н</c:v>
                </c:pt>
                <c:pt idx="3">
                  <c:v>Знам’янський р-н</c:v>
                </c:pt>
                <c:pt idx="4">
                  <c:v>Новоукраїнський р-н</c:v>
                </c:pt>
                <c:pt idx="5">
                  <c:v>Новомиргородський р-н</c:v>
                </c:pt>
                <c:pt idx="6">
                  <c:v>Устинівський р-н</c:v>
                </c:pt>
                <c:pt idx="7">
                  <c:v>Добровеличківський р-н</c:v>
                </c:pt>
                <c:pt idx="8">
                  <c:v>Новоархангельський р-н</c:v>
                </c:pt>
                <c:pt idx="9">
                  <c:v>Новгородківський р-н</c:v>
                </c:pt>
                <c:pt idx="10">
                  <c:v>Маловисківський р-н</c:v>
                </c:pt>
                <c:pt idx="11">
                  <c:v>м. Кропивницький        Кіровоградський р-н            </c:v>
                </c:pt>
                <c:pt idx="12">
                  <c:v>Інші області</c:v>
                </c:pt>
              </c:strCache>
            </c:strRef>
          </c:cat>
          <c:val>
            <c:numRef>
              <c:f>Аркуш1!$F$7:$F$19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20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CFE-40F6-9CD5-33D78127F1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203676165866257E-2"/>
          <c:y val="0.16901966523348455"/>
          <c:w val="0.82959264766826746"/>
          <c:h val="0.79419211273569268"/>
        </c:manualLayout>
      </c:layout>
      <c:pie3DChart>
        <c:varyColors val="1"/>
        <c:ser>
          <c:idx val="0"/>
          <c:order val="0"/>
          <c:explosion val="27"/>
          <c:dLbls>
            <c:dLbl>
              <c:idx val="0"/>
              <c:layout>
                <c:manualLayout>
                  <c:x val="-0.20167458943793018"/>
                  <c:y val="1.038421599169262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9A-4713-83E6-6A397292B3BD}"/>
                </c:ext>
              </c:extLst>
            </c:dLbl>
            <c:dLbl>
              <c:idx val="1"/>
              <c:layout>
                <c:manualLayout>
                  <c:x val="-4.7510787157797225E-2"/>
                  <c:y val="-9.9329761271920711E-2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300" b="1" i="0" baseline="0">
                      <a:solidFill>
                        <a:schemeClr val="tx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9A-4713-83E6-6A397292B3BD}"/>
                </c:ext>
              </c:extLst>
            </c:dLbl>
            <c:dLbl>
              <c:idx val="2"/>
              <c:layout>
                <c:manualLayout>
                  <c:x val="1.6969682195298343E-2"/>
                  <c:y val="-2.76951411596686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9A-4713-83E6-6A397292B3BD}"/>
                </c:ext>
              </c:extLst>
            </c:dLbl>
            <c:dLbl>
              <c:idx val="5"/>
              <c:layout>
                <c:manualLayout>
                  <c:x val="9.286788067900181E-3"/>
                  <c:y val="3.6392279673551423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КІДМУ;</a:t>
                    </a:r>
                  </a:p>
                  <a:p>
                    <a:r>
                      <a:rPr lang="uk-UA"/>
                      <a:t> 84; 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9A-4713-83E6-6A397292B3BD}"/>
                </c:ext>
              </c:extLst>
            </c:dLbl>
            <c:dLbl>
              <c:idx val="7"/>
              <c:layout>
                <c:manualLayout>
                  <c:x val="-6.5590713699487255E-2"/>
                  <c:y val="4.641270308501156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9A-4713-83E6-6A397292B3BD}"/>
                </c:ext>
              </c:extLst>
            </c:dLbl>
            <c:dLbl>
              <c:idx val="8"/>
              <c:layout>
                <c:manualLayout>
                  <c:x val="-2.9769305152645394E-3"/>
                  <c:y val="-3.11797941145207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9A-4713-83E6-6A397292B3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i="0" baseline="0">
                    <a:solidFill>
                      <a:schemeClr val="tx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'Мое 1'!$H$2:$H$10</c:f>
              <c:strCache>
                <c:ptCount val="9"/>
                <c:pt idx="0">
                  <c:v>Україна</c:v>
                </c:pt>
                <c:pt idx="1">
                  <c:v>ЕТІ</c:v>
                </c:pt>
                <c:pt idx="2">
                  <c:v>УСЗ</c:v>
                </c:pt>
                <c:pt idx="3">
                  <c:v>ЛА</c:v>
                </c:pt>
                <c:pt idx="4">
                  <c:v>УУОЗ</c:v>
                </c:pt>
                <c:pt idx="5">
                  <c:v>КІДМУ</c:v>
                </c:pt>
                <c:pt idx="6">
                  <c:v>ЦДПУ</c:v>
                </c:pt>
                <c:pt idx="7">
                  <c:v>МАУП</c:v>
                </c:pt>
                <c:pt idx="8">
                  <c:v>ЦНТУ</c:v>
                </c:pt>
              </c:strCache>
            </c:strRef>
          </c:cat>
          <c:val>
            <c:numRef>
              <c:f>'Мое 1'!$I$2:$I$10</c:f>
              <c:numCache>
                <c:formatCode>General</c:formatCode>
                <c:ptCount val="9"/>
                <c:pt idx="0">
                  <c:v>211</c:v>
                </c:pt>
                <c:pt idx="1">
                  <c:v>199</c:v>
                </c:pt>
                <c:pt idx="2">
                  <c:v>96</c:v>
                </c:pt>
                <c:pt idx="3">
                  <c:v>1118</c:v>
                </c:pt>
                <c:pt idx="4">
                  <c:v>49</c:v>
                </c:pt>
                <c:pt idx="5">
                  <c:v>84</c:v>
                </c:pt>
                <c:pt idx="6">
                  <c:v>3400</c:v>
                </c:pt>
                <c:pt idx="7">
                  <c:v>287</c:v>
                </c:pt>
                <c:pt idx="8">
                  <c:v>3362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9A-4713-83E6-6A397292B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B7-459E-AC1D-9797B14BB5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B7-459E-AC1D-9797B14BB5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7B7-459E-AC1D-9797B14BB5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7B7-459E-AC1D-9797B14BB5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7B7-459E-AC1D-9797B14BB5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7B7-459E-AC1D-9797B14BB51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7B7-459E-AC1D-9797B14BB51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7B7-459E-AC1D-9797B14BB51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7B7-459E-AC1D-9797B14BB51A}"/>
              </c:ext>
            </c:extLst>
          </c:dPt>
          <c:dLbls>
            <c:dLbl>
              <c:idx val="1"/>
              <c:layout>
                <c:manualLayout>
                  <c:x val="-6.9350899122540707E-2"/>
                  <c:y val="-4.1604948766900858E-2"/>
                </c:manualLayout>
              </c:layout>
              <c:tx>
                <c:rich>
                  <a:bodyPr/>
                  <a:lstStyle/>
                  <a:p>
                    <a:r>
                      <a:rPr lang="uk-UA" dirty="0">
                        <a:solidFill>
                          <a:srgbClr val="C00000"/>
                        </a:solidFill>
                      </a:rPr>
                      <a:t>ЕТІ; 177; 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B7-459E-AC1D-9797B14BB51A}"/>
                </c:ext>
              </c:extLst>
            </c:dLbl>
            <c:dLbl>
              <c:idx val="2"/>
              <c:layout>
                <c:manualLayout>
                  <c:x val="0.113227362832536"/>
                  <c:y val="-5.211039663896458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B7-459E-AC1D-9797B14BB51A}"/>
                </c:ext>
              </c:extLst>
            </c:dLbl>
            <c:dLbl>
              <c:idx val="4"/>
              <c:layout>
                <c:manualLayout>
                  <c:x val="-8.9122909136415474E-4"/>
                  <c:y val="-0.12314178688686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B7-459E-AC1D-9797B14BB51A}"/>
                </c:ext>
              </c:extLst>
            </c:dLbl>
            <c:dLbl>
              <c:idx val="5"/>
              <c:layout>
                <c:manualLayout>
                  <c:x val="-1.4986233289197254E-3"/>
                  <c:y val="1.2845645257679277E-2"/>
                </c:manualLayout>
              </c:layout>
              <c:tx>
                <c:rich>
                  <a:bodyPr/>
                  <a:lstStyle/>
                  <a:p>
                    <a:r>
                      <a:rPr lang="uk-UA" dirty="0"/>
                      <a:t>КІДМУ; </a:t>
                    </a:r>
                  </a:p>
                  <a:p>
                    <a:r>
                      <a:rPr lang="uk-UA" dirty="0"/>
                      <a:t>84; 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B7-459E-AC1D-9797B14BB51A}"/>
                </c:ext>
              </c:extLst>
            </c:dLbl>
            <c:dLbl>
              <c:idx val="6"/>
              <c:layout>
                <c:manualLayout>
                  <c:x val="7.292705599300088E-2"/>
                  <c:y val="-5.51192038495187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B7-459E-AC1D-9797B14BB51A}"/>
                </c:ext>
              </c:extLst>
            </c:dLbl>
            <c:dLbl>
              <c:idx val="7"/>
              <c:layout>
                <c:manualLayout>
                  <c:x val="6.7615060660180526E-3"/>
                  <c:y val="9.078227694727018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B7-459E-AC1D-9797B14BB51A}"/>
                </c:ext>
              </c:extLst>
            </c:dLbl>
            <c:dLbl>
              <c:idx val="8"/>
              <c:layout>
                <c:manualLayout>
                  <c:x val="3.3741562911202901E-2"/>
                  <c:y val="-0.1447818970799835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7B7-459E-AC1D-9797B14BB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'Мое 1'!$H$2:$H$10</c:f>
              <c:strCache>
                <c:ptCount val="9"/>
                <c:pt idx="0">
                  <c:v>Україна</c:v>
                </c:pt>
                <c:pt idx="1">
                  <c:v>ЕТІ</c:v>
                </c:pt>
                <c:pt idx="2">
                  <c:v>УСЗ</c:v>
                </c:pt>
                <c:pt idx="3">
                  <c:v>ЛА</c:v>
                </c:pt>
                <c:pt idx="4">
                  <c:v>УУОЗ</c:v>
                </c:pt>
                <c:pt idx="5">
                  <c:v>КІДМУ</c:v>
                </c:pt>
                <c:pt idx="6">
                  <c:v>ЦДПУ</c:v>
                </c:pt>
                <c:pt idx="7">
                  <c:v>МАУП</c:v>
                </c:pt>
                <c:pt idx="8">
                  <c:v>ЦНТУ</c:v>
                </c:pt>
              </c:strCache>
            </c:strRef>
          </c:cat>
          <c:val>
            <c:numRef>
              <c:f>'Мое 1'!$I$2:$I$10</c:f>
              <c:numCache>
                <c:formatCode>General</c:formatCode>
                <c:ptCount val="9"/>
                <c:pt idx="0">
                  <c:v>211</c:v>
                </c:pt>
                <c:pt idx="1">
                  <c:v>177</c:v>
                </c:pt>
                <c:pt idx="2">
                  <c:v>96</c:v>
                </c:pt>
                <c:pt idx="3">
                  <c:v>940</c:v>
                </c:pt>
                <c:pt idx="4">
                  <c:v>29</c:v>
                </c:pt>
                <c:pt idx="5">
                  <c:v>84</c:v>
                </c:pt>
                <c:pt idx="6">
                  <c:v>2632</c:v>
                </c:pt>
                <c:pt idx="7">
                  <c:v>217</c:v>
                </c:pt>
                <c:pt idx="8">
                  <c:v>2483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7B7-459E-AC1D-9797B14BB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5.3094448720225805E-2"/>
                  <c:y val="-1.518298584769927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/>
                    </a:pPr>
                    <a:r>
                      <a:rPr lang="uk-UA" dirty="0">
                        <a:solidFill>
                          <a:srgbClr val="C00000"/>
                        </a:solidFill>
                      </a:rPr>
                      <a:t>ЕТІ; 22; 1%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F0-461D-A5A6-8C73A23228C9}"/>
                </c:ext>
              </c:extLst>
            </c:dLbl>
            <c:dLbl>
              <c:idx val="3"/>
              <c:layout>
                <c:manualLayout>
                  <c:x val="1.4432538038008407E-2"/>
                  <c:y val="-1.715576250643088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F0-461D-A5A6-8C73A23228C9}"/>
                </c:ext>
              </c:extLst>
            </c:dLbl>
            <c:dLbl>
              <c:idx val="4"/>
              <c:layout>
                <c:manualLayout>
                  <c:x val="1.5627553134805516E-2"/>
                  <c:y val="2.010062695651415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F0-461D-A5A6-8C73A23228C9}"/>
                </c:ext>
              </c:extLst>
            </c:dLbl>
            <c:dLbl>
              <c:idx val="6"/>
              <c:layout>
                <c:manualLayout>
                  <c:x val="-6.1415941428374088E-2"/>
                  <c:y val="0.183477297895902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F0-461D-A5A6-8C73A23228C9}"/>
                </c:ext>
              </c:extLst>
            </c:dLbl>
            <c:dLbl>
              <c:idx val="7"/>
              <c:layout>
                <c:manualLayout>
                  <c:x val="-0.16841181714547937"/>
                  <c:y val="-4.75640597908668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F0-461D-A5A6-8C73A23228C9}"/>
                </c:ext>
              </c:extLst>
            </c:dLbl>
            <c:dLbl>
              <c:idx val="8"/>
              <c:layout>
                <c:manualLayout>
                  <c:x val="5.9530124523908198E-2"/>
                  <c:y val="-0.1704327656717329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F0-461D-A5A6-8C73A2322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/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'Мое 1'!$H$2:$H$10</c:f>
              <c:strCache>
                <c:ptCount val="9"/>
                <c:pt idx="0">
                  <c:v>Україна</c:v>
                </c:pt>
                <c:pt idx="1">
                  <c:v>ЕТІ</c:v>
                </c:pt>
                <c:pt idx="2">
                  <c:v>УСЗ</c:v>
                </c:pt>
                <c:pt idx="3">
                  <c:v>ЛА</c:v>
                </c:pt>
                <c:pt idx="4">
                  <c:v>УУОЗ</c:v>
                </c:pt>
                <c:pt idx="5">
                  <c:v>КІДМУ</c:v>
                </c:pt>
                <c:pt idx="6">
                  <c:v>ЦДПУ</c:v>
                </c:pt>
                <c:pt idx="7">
                  <c:v>МАУП</c:v>
                </c:pt>
                <c:pt idx="8">
                  <c:v>ЦНТУ</c:v>
                </c:pt>
              </c:strCache>
            </c:strRef>
          </c:cat>
          <c:val>
            <c:numRef>
              <c:f>'Мое 1'!$I$2:$I$10</c:f>
              <c:numCache>
                <c:formatCode>General</c:formatCode>
                <c:ptCount val="9"/>
                <c:pt idx="1">
                  <c:v>22</c:v>
                </c:pt>
                <c:pt idx="3">
                  <c:v>178</c:v>
                </c:pt>
                <c:pt idx="4">
                  <c:v>20</c:v>
                </c:pt>
                <c:pt idx="6">
                  <c:v>768</c:v>
                </c:pt>
                <c:pt idx="7">
                  <c:v>70</c:v>
                </c:pt>
                <c:pt idx="8">
                  <c:v>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F0-461D-A5A6-8C73A2322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'мое 2'!$D$16</c:f>
              <c:strCache>
                <c:ptCount val="1"/>
                <c:pt idx="0">
                  <c:v>ЦНТУ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'мое 2'!$E$15:$K$15</c:f>
              <c:strCache>
                <c:ptCount val="7"/>
                <c:pt idx="0">
                  <c:v>облік</c:v>
                </c:pt>
                <c:pt idx="1">
                  <c:v>фінанси</c:v>
                </c:pt>
                <c:pt idx="2">
                  <c:v>менеджмент</c:v>
                </c:pt>
                <c:pt idx="3">
                  <c:v>маркетинг</c:v>
                </c:pt>
                <c:pt idx="4">
                  <c:v>Підприємництво, торгівля та біржова діяльність</c:v>
                </c:pt>
                <c:pt idx="5">
                  <c:v>Міжнародні економічні відносини</c:v>
                </c:pt>
                <c:pt idx="6">
                  <c:v>Економіка</c:v>
                </c:pt>
              </c:strCache>
            </c:strRef>
          </c:cat>
          <c:val>
            <c:numRef>
              <c:f>'мое 2'!$E$16:$K$16</c:f>
              <c:numCache>
                <c:formatCode>General</c:formatCode>
                <c:ptCount val="7"/>
                <c:pt idx="0">
                  <c:v>94</c:v>
                </c:pt>
                <c:pt idx="1">
                  <c:v>97</c:v>
                </c:pt>
                <c:pt idx="2">
                  <c:v>131</c:v>
                </c:pt>
                <c:pt idx="3">
                  <c:v>53</c:v>
                </c:pt>
                <c:pt idx="4">
                  <c:v>83</c:v>
                </c:pt>
                <c:pt idx="5">
                  <c:v>103</c:v>
                </c:pt>
                <c:pt idx="6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A5-490D-BEB9-019949D31359}"/>
            </c:ext>
          </c:extLst>
        </c:ser>
        <c:ser>
          <c:idx val="1"/>
          <c:order val="1"/>
          <c:tx>
            <c:strRef>
              <c:f>'мое 2'!$D$17</c:f>
              <c:strCache>
                <c:ptCount val="1"/>
                <c:pt idx="0">
                  <c:v>КІДМУ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'мое 2'!$E$15:$K$15</c:f>
              <c:strCache>
                <c:ptCount val="7"/>
                <c:pt idx="0">
                  <c:v>облік</c:v>
                </c:pt>
                <c:pt idx="1">
                  <c:v>фінанси</c:v>
                </c:pt>
                <c:pt idx="2">
                  <c:v>менеджмент</c:v>
                </c:pt>
                <c:pt idx="3">
                  <c:v>маркетинг</c:v>
                </c:pt>
                <c:pt idx="4">
                  <c:v>Підприємництво, торгівля та біржова діяльність</c:v>
                </c:pt>
                <c:pt idx="5">
                  <c:v>Міжнародні економічні відносини</c:v>
                </c:pt>
                <c:pt idx="6">
                  <c:v>Економіка</c:v>
                </c:pt>
              </c:strCache>
            </c:strRef>
          </c:cat>
          <c:val>
            <c:numRef>
              <c:f>'мое 2'!$E$17:$K$17</c:f>
              <c:numCache>
                <c:formatCode>General</c:formatCode>
                <c:ptCount val="7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A5-490D-BEB9-019949D31359}"/>
            </c:ext>
          </c:extLst>
        </c:ser>
        <c:ser>
          <c:idx val="2"/>
          <c:order val="2"/>
          <c:tx>
            <c:strRef>
              <c:f>'мое 2'!$D$18</c:f>
              <c:strCache>
                <c:ptCount val="1"/>
                <c:pt idx="0">
                  <c:v>ЕТІ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'мое 2'!$E$15:$K$15</c:f>
              <c:strCache>
                <c:ptCount val="7"/>
                <c:pt idx="0">
                  <c:v>облік</c:v>
                </c:pt>
                <c:pt idx="1">
                  <c:v>фінанси</c:v>
                </c:pt>
                <c:pt idx="2">
                  <c:v>менеджмент</c:v>
                </c:pt>
                <c:pt idx="3">
                  <c:v>маркетинг</c:v>
                </c:pt>
                <c:pt idx="4">
                  <c:v>Підприємництво, торгівля та біржова діяльність</c:v>
                </c:pt>
                <c:pt idx="5">
                  <c:v>Міжнародні економічні відносини</c:v>
                </c:pt>
                <c:pt idx="6">
                  <c:v>Економіка</c:v>
                </c:pt>
              </c:strCache>
            </c:strRef>
          </c:cat>
          <c:val>
            <c:numRef>
              <c:f>'мое 2'!$E$18:$K$18</c:f>
              <c:numCache>
                <c:formatCode>General</c:formatCode>
                <c:ptCount val="7"/>
                <c:pt idx="0">
                  <c:v>26</c:v>
                </c:pt>
                <c:pt idx="1">
                  <c:v>29</c:v>
                </c:pt>
                <c:pt idx="2">
                  <c:v>39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A5-490D-BEB9-019949D31359}"/>
            </c:ext>
          </c:extLst>
        </c:ser>
        <c:ser>
          <c:idx val="3"/>
          <c:order val="3"/>
          <c:tx>
            <c:strRef>
              <c:f>'мое 2'!$D$19</c:f>
              <c:strCache>
                <c:ptCount val="1"/>
                <c:pt idx="0">
                  <c:v>Україна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'мое 2'!$E$15:$K$15</c:f>
              <c:strCache>
                <c:ptCount val="7"/>
                <c:pt idx="0">
                  <c:v>облік</c:v>
                </c:pt>
                <c:pt idx="1">
                  <c:v>фінанси</c:v>
                </c:pt>
                <c:pt idx="2">
                  <c:v>менеджмент</c:v>
                </c:pt>
                <c:pt idx="3">
                  <c:v>маркетинг</c:v>
                </c:pt>
                <c:pt idx="4">
                  <c:v>Підприємництво, торгівля та біржова діяльність</c:v>
                </c:pt>
                <c:pt idx="5">
                  <c:v>Міжнародні економічні відносини</c:v>
                </c:pt>
                <c:pt idx="6">
                  <c:v>Економіка</c:v>
                </c:pt>
              </c:strCache>
            </c:strRef>
          </c:cat>
          <c:val>
            <c:numRef>
              <c:f>'мое 2'!$E$19:$K$19</c:f>
              <c:numCache>
                <c:formatCode>General</c:formatCode>
                <c:ptCount val="7"/>
                <c:pt idx="1">
                  <c:v>16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A5-490D-BEB9-019949D31359}"/>
            </c:ext>
          </c:extLst>
        </c:ser>
        <c:ser>
          <c:idx val="4"/>
          <c:order val="4"/>
          <c:tx>
            <c:strRef>
              <c:f>'мое 2'!$D$20</c:f>
              <c:strCache>
                <c:ptCount val="1"/>
                <c:pt idx="0">
                  <c:v>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'мое 2'!$E$15:$K$15</c:f>
              <c:strCache>
                <c:ptCount val="7"/>
                <c:pt idx="0">
                  <c:v>облік</c:v>
                </c:pt>
                <c:pt idx="1">
                  <c:v>фінанси</c:v>
                </c:pt>
                <c:pt idx="2">
                  <c:v>менеджмент</c:v>
                </c:pt>
                <c:pt idx="3">
                  <c:v>маркетинг</c:v>
                </c:pt>
                <c:pt idx="4">
                  <c:v>Підприємництво, торгівля та біржова діяльність</c:v>
                </c:pt>
                <c:pt idx="5">
                  <c:v>Міжнародні економічні відносини</c:v>
                </c:pt>
                <c:pt idx="6">
                  <c:v>Економіка</c:v>
                </c:pt>
              </c:strCache>
            </c:strRef>
          </c:cat>
          <c:val>
            <c:numRef>
              <c:f>'мое 2'!$E$20:$K$20</c:f>
              <c:numCache>
                <c:formatCode>General</c:formatCode>
                <c:ptCount val="7"/>
                <c:pt idx="2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A5-490D-BEB9-019949D31359}"/>
            </c:ext>
          </c:extLst>
        </c:ser>
        <c:ser>
          <c:idx val="5"/>
          <c:order val="5"/>
          <c:tx>
            <c:strRef>
              <c:f>'мое 2'!$D$21</c:f>
              <c:strCache>
                <c:ptCount val="1"/>
                <c:pt idx="0">
                  <c:v>МАУП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'мое 2'!$E$15:$K$15</c:f>
              <c:strCache>
                <c:ptCount val="7"/>
                <c:pt idx="0">
                  <c:v>облік</c:v>
                </c:pt>
                <c:pt idx="1">
                  <c:v>фінанси</c:v>
                </c:pt>
                <c:pt idx="2">
                  <c:v>менеджмент</c:v>
                </c:pt>
                <c:pt idx="3">
                  <c:v>маркетинг</c:v>
                </c:pt>
                <c:pt idx="4">
                  <c:v>Підприємництво, торгівля та біржова діяльність</c:v>
                </c:pt>
                <c:pt idx="5">
                  <c:v>Міжнародні економічні відносини</c:v>
                </c:pt>
                <c:pt idx="6">
                  <c:v>Економіка</c:v>
                </c:pt>
              </c:strCache>
            </c:strRef>
          </c:cat>
          <c:val>
            <c:numRef>
              <c:f>'мое 2'!$E$21:$K$21</c:f>
              <c:numCache>
                <c:formatCode>General</c:formatCode>
                <c:ptCount val="7"/>
                <c:pt idx="6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A5-490D-BEB9-019949D31359}"/>
            </c:ext>
          </c:extLst>
        </c:ser>
        <c:ser>
          <c:idx val="6"/>
          <c:order val="6"/>
          <c:tx>
            <c:strRef>
              <c:f>'мое 2'!$D$22</c:f>
              <c:strCache>
                <c:ptCount val="1"/>
                <c:pt idx="0">
                  <c:v>ЦДПУ</c:v>
                </c:pt>
              </c:strCache>
            </c:strRef>
          </c:tx>
          <c:invertIfNegative val="0"/>
          <c:cat>
            <c:strRef>
              <c:f>'мое 2'!$E$15:$K$15</c:f>
              <c:strCache>
                <c:ptCount val="7"/>
                <c:pt idx="0">
                  <c:v>облік</c:v>
                </c:pt>
                <c:pt idx="1">
                  <c:v>фінанси</c:v>
                </c:pt>
                <c:pt idx="2">
                  <c:v>менеджмент</c:v>
                </c:pt>
                <c:pt idx="3">
                  <c:v>маркетинг</c:v>
                </c:pt>
                <c:pt idx="4">
                  <c:v>Підприємництво, торгівля та біржова діяльність</c:v>
                </c:pt>
                <c:pt idx="5">
                  <c:v>Міжнародні економічні відносини</c:v>
                </c:pt>
                <c:pt idx="6">
                  <c:v>Економіка</c:v>
                </c:pt>
              </c:strCache>
            </c:strRef>
          </c:cat>
          <c:val>
            <c:numRef>
              <c:f>'мое 2'!$E$22:$K$22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6-59A5-490D-BEB9-019949D31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256512"/>
        <c:axId val="102049472"/>
      </c:barChart>
      <c:catAx>
        <c:axId val="120256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  <c:crossAx val="102049472"/>
        <c:crosses val="autoZero"/>
        <c:auto val="1"/>
        <c:lblAlgn val="ctr"/>
        <c:lblOffset val="100"/>
        <c:noMultiLvlLbl val="0"/>
      </c:catAx>
      <c:valAx>
        <c:axId val="1020494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02565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uk-UA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 спеціальності </a:t>
            </a:r>
          </a:p>
        </c:rich>
      </c:tx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369545912024155E-2"/>
          <c:y val="0.18318041766518314"/>
          <c:w val="0.98327093323860837"/>
          <c:h val="0.80608495948875969"/>
        </c:manualLayout>
      </c:layout>
      <c:pie3DChart>
        <c:varyColors val="1"/>
        <c:ser>
          <c:idx val="0"/>
          <c:order val="0"/>
          <c:explosion val="25"/>
          <c:dLbls>
            <c:dLbl>
              <c:idx val="2"/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uk-UA" sz="1800"/>
                      <a:t>ЕТІ; 139; 13%</a:t>
                    </a:r>
                  </a:p>
                </c:rich>
              </c:tx>
              <c:spPr>
                <a:solidFill>
                  <a:srgbClr val="FFC000"/>
                </a:solidFill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4F-4261-A3E8-3E3CE137F261}"/>
                </c:ext>
              </c:extLst>
            </c:dLbl>
            <c:dLbl>
              <c:idx val="5"/>
              <c:layout>
                <c:manualLayout>
                  <c:x val="0.11039314822489286"/>
                  <c:y val="4.67208718475407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4F-4261-A3E8-3E3CE137F261}"/>
                </c:ext>
              </c:extLst>
            </c:dLbl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2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Лист2!$E$5:$E$10</c:f>
              <c:strCache>
                <c:ptCount val="6"/>
                <c:pt idx="0">
                  <c:v>ЦНТУ</c:v>
                </c:pt>
                <c:pt idx="1">
                  <c:v>КІДМУ</c:v>
                </c:pt>
                <c:pt idx="2">
                  <c:v>ЕТІ</c:v>
                </c:pt>
                <c:pt idx="3">
                  <c:v>Україна</c:v>
                </c:pt>
                <c:pt idx="4">
                  <c:v>ЛА</c:v>
                </c:pt>
                <c:pt idx="5">
                  <c:v>МАУП</c:v>
                </c:pt>
              </c:strCache>
            </c:strRef>
          </c:cat>
          <c:val>
            <c:numRef>
              <c:f>Лист2!$F$5:$F$10</c:f>
              <c:numCache>
                <c:formatCode>General</c:formatCode>
                <c:ptCount val="6"/>
                <c:pt idx="0">
                  <c:v>639</c:v>
                </c:pt>
                <c:pt idx="1">
                  <c:v>11</c:v>
                </c:pt>
                <c:pt idx="2">
                  <c:v>139</c:v>
                </c:pt>
                <c:pt idx="3">
                  <c:v>42</c:v>
                </c:pt>
                <c:pt idx="4">
                  <c:v>128</c:v>
                </c:pt>
                <c:pt idx="5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261-A3E8-3E3CE137F26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uk-UA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'мое 2'!$E$15</c:f>
              <c:strCache>
                <c:ptCount val="1"/>
                <c:pt idx="0">
                  <c:v>облік</c:v>
                </c:pt>
              </c:strCache>
            </c:strRef>
          </c:tx>
          <c:explosion val="25"/>
          <c:dLbls>
            <c:dLbl>
              <c:idx val="2"/>
              <c:spPr>
                <a:solidFill>
                  <a:schemeClr val="accent4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92E3-41EB-B865-E7747420F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'мое 2'!$D$16:$D$22</c:f>
              <c:strCache>
                <c:ptCount val="7"/>
                <c:pt idx="0">
                  <c:v>ЦНТУ</c:v>
                </c:pt>
                <c:pt idx="1">
                  <c:v>КІДМУ</c:v>
                </c:pt>
                <c:pt idx="2">
                  <c:v>ЕТІ</c:v>
                </c:pt>
                <c:pt idx="3">
                  <c:v>Україна</c:v>
                </c:pt>
                <c:pt idx="4">
                  <c:v>ЛА</c:v>
                </c:pt>
                <c:pt idx="5">
                  <c:v>МАУП</c:v>
                </c:pt>
                <c:pt idx="6">
                  <c:v>ЦДПУ</c:v>
                </c:pt>
              </c:strCache>
            </c:strRef>
          </c:cat>
          <c:val>
            <c:numRef>
              <c:f>'мое 2'!$E$16:$E$22</c:f>
              <c:numCache>
                <c:formatCode>General</c:formatCode>
                <c:ptCount val="7"/>
                <c:pt idx="0">
                  <c:v>94</c:v>
                </c:pt>
                <c:pt idx="1">
                  <c:v>11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3-41EB-B865-E7747420F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uk-UA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Лист2!$F$4</c:f>
              <c:strCache>
                <c:ptCount val="1"/>
                <c:pt idx="0">
                  <c:v>фінанси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1.8599010384030331E-2"/>
                  <c:y val="-9.3211276543238894E-2"/>
                </c:manualLayout>
              </c:layout>
              <c:spPr>
                <a:solidFill>
                  <a:schemeClr val="accent4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80-4CCF-9296-C0B70A58A0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Лист2!$E$5:$E$8</c:f>
              <c:strCache>
                <c:ptCount val="4"/>
                <c:pt idx="0">
                  <c:v>ЦНТУ</c:v>
                </c:pt>
                <c:pt idx="1">
                  <c:v>КІДМУ</c:v>
                </c:pt>
                <c:pt idx="2">
                  <c:v>ЕТІ</c:v>
                </c:pt>
                <c:pt idx="3">
                  <c:v>Україна</c:v>
                </c:pt>
              </c:strCache>
            </c:strRef>
          </c:cat>
          <c:val>
            <c:numRef>
              <c:f>Лист2!$F$5:$F$8</c:f>
              <c:numCache>
                <c:formatCode>General</c:formatCode>
                <c:ptCount val="4"/>
                <c:pt idx="0">
                  <c:v>97</c:v>
                </c:pt>
                <c:pt idx="2">
                  <c:v>29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80-4CCF-9296-C0B70A58A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B0015-71B9-4B63-AAB8-6885F3367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36010D8-E861-49DE-ADF5-D9E86C85E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504E37-0CD7-4CA1-A6ED-88D4FCFC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A045-BF56-4F4D-90A1-C87E3F8E70A5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093EB4-32B1-4754-B7E8-71D79964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3211E-6AB2-44BF-A51E-85159B6E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55A-E97A-4A7F-97D8-26E6A727C6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70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86C1C-28FA-414B-AAB1-B7CDC0E9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E66887-A323-456F-B620-E1C1C98DE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70F02B-C1EA-4EC8-8822-DE6B9343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A045-BF56-4F4D-90A1-C87E3F8E70A5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DF441-B3C2-4D8C-8B83-12E7BF6F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48F346-4920-4A55-A332-063DED54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55A-E97A-4A7F-97D8-26E6A727C6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64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35D9D7-E303-4555-9536-57FE2A8A9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8C591EF-939D-447A-8EA6-0157848E5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CF112E-CA30-4DE0-96E7-6BE33BDF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A045-BF56-4F4D-90A1-C87E3F8E70A5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BBDB9D-7AA9-4214-B856-AF5F740F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E46096-370E-4832-BDDA-74506AFA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55A-E97A-4A7F-97D8-26E6A727C6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687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23D16-BB8F-4D83-BD44-4C64C52A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969C0E-6BC1-4617-9B00-DDB2D13F4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A0E4C-7032-48CB-9ADB-AA3906383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A045-BF56-4F4D-90A1-C87E3F8E70A5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632CF1-BBDC-4D6E-9573-AABF8AC3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F8AB8-A602-4314-9A8C-25C5F787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55A-E97A-4A7F-97D8-26E6A727C6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52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4E2E1-C7D0-4D03-93BF-CD131D72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7293DD-6E9C-44AE-A951-BA242091A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0C7927-4A3A-4D39-90A5-554343441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A045-BF56-4F4D-90A1-C87E3F8E70A5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B2F190-F9C9-426D-81F3-3E51EBF4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AA9627-C8B9-4841-A1F1-72BF7869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55A-E97A-4A7F-97D8-26E6A727C6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216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D445C-E10B-4A48-8F8C-21D73855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4E6A42-241E-4D4C-92E5-14B1A10D8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A05B939-02B1-4026-B216-15C91F668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366116E-77A1-4982-AC7F-52386A78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A045-BF56-4F4D-90A1-C87E3F8E70A5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C93827-1D9A-4089-8106-CB48BF64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45C987-D64B-460C-9E44-F901385A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55A-E97A-4A7F-97D8-26E6A727C6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256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D4269-CC59-42DF-AF72-5BDBF4FC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BAFA8F-E7E5-4D83-B1AC-819F1625A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B7F8A-5388-4BF2-A6DD-E23B301C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670E030-FD2A-41C6-89DB-52974ABA3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74F9D68-54F7-4C6F-87E7-22AE27809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853E97B-526D-4203-882E-E8B10D04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A045-BF56-4F4D-90A1-C87E3F8E70A5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315E370-BA0B-4768-9473-1D587C57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6B4085E-8E9E-4A1B-A03A-850E03F6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55A-E97A-4A7F-97D8-26E6A727C6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07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DCD78-B085-4DD4-B310-5B389BED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46091FB-D59B-47CF-93D0-0C154B17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A045-BF56-4F4D-90A1-C87E3F8E70A5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15AE71C-66EB-4B31-B525-271D51CA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AE6CDC4-66AC-42FB-ADE0-E521F224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55A-E97A-4A7F-97D8-26E6A727C6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6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B86C6AF-1B83-48D8-AAC1-00720B8B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A045-BF56-4F4D-90A1-C87E3F8E70A5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1EF7567-E331-4732-9F8C-DF8F9D1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B4200B-38D7-47F4-A6F2-D768DB15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55A-E97A-4A7F-97D8-26E6A727C6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960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E8ADF-0183-42BC-9B38-D74967B3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F294CD-CF64-4536-8C5D-9097FBB2D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A91A410-3124-4545-ACFD-BFBBFE8C6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33B9EB-2D8A-4F17-BB6B-3585AFC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A045-BF56-4F4D-90A1-C87E3F8E70A5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02DDE43-967D-4CB1-85EE-05941CA0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F5A429B-D008-4541-8A77-21ADD0D1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55A-E97A-4A7F-97D8-26E6A727C6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044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DC1B9-FE0B-483C-AAA9-EBC16CA3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93725AB-E1F0-4033-9338-4E8CCB2E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09BDED-AF78-4880-9A29-2FEBB10F8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CEAF3F-FFEE-4A9E-816C-9D91106E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A045-BF56-4F4D-90A1-C87E3F8E70A5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48A022-1530-4643-B646-4CE9AE2F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9FFA474-FC43-489F-A9CF-E3001EAE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55A-E97A-4A7F-97D8-26E6A727C6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6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77A93E8-2108-41BA-92B0-42ADD140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9C4AC1-C3B1-4ACA-9D8D-1CEF51815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CB322F-BE91-4988-9B4F-8B9450996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A045-BF56-4F4D-90A1-C87E3F8E70A5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216B67-C38E-49BC-A70C-09DEE7AE2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B270CE-7C96-4CF4-A952-BC618E71F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1F55A-E97A-4A7F-97D8-26E6A727C6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996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2C606-3477-48DB-AFBB-95A1D625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3582"/>
            <a:ext cx="9144000" cy="3684232"/>
          </a:xfrm>
        </p:spPr>
        <p:txBody>
          <a:bodyPr>
            <a:normAutofit/>
          </a:bodyPr>
          <a:lstStyle/>
          <a:p>
            <a:r>
              <a:rPr lang="uk-UA" dirty="0"/>
              <a:t>ЗВІТ </a:t>
            </a:r>
            <a:br>
              <a:rPr lang="uk-UA" dirty="0"/>
            </a:br>
            <a:r>
              <a:rPr lang="uk-UA" dirty="0"/>
              <a:t>ПРО ФІНАНСОВО-ГОСПОДАРСЬКУ ДІЯЛЬНІСТЬ  ЗА 2021 РІК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DE1AD3A-ADE2-4ECB-B3E3-EF918EA2F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1554" y="4669654"/>
            <a:ext cx="9144000" cy="1855433"/>
          </a:xfrm>
        </p:spPr>
        <p:txBody>
          <a:bodyPr>
            <a:normAutofit lnSpcReduction="10000"/>
          </a:bodyPr>
          <a:lstStyle/>
          <a:p>
            <a:r>
              <a:rPr lang="uk-UA" sz="4000" dirty="0"/>
              <a:t>ЕКОНОМІКО-ТЕХНОЛОГІЧНОГО ІНСТИТУТУ </a:t>
            </a:r>
          </a:p>
          <a:p>
            <a:r>
              <a:rPr lang="uk-UA" sz="4000" dirty="0"/>
              <a:t>ІМЕНІ РОБЕРТА ЕЛЬВОРТІ</a:t>
            </a:r>
          </a:p>
        </p:txBody>
      </p:sp>
    </p:spTree>
    <p:extLst>
      <p:ext uri="{BB962C8B-B14F-4D97-AF65-F5344CB8AC3E}">
        <p14:creationId xmlns:p14="http://schemas.microsoft.com/office/powerpoint/2010/main" val="210136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FDF4CBAD-217B-42F2-B0B5-4F5C91EA6768}"/>
              </a:ext>
            </a:extLst>
          </p:cNvPr>
          <p:cNvGraphicFramePr>
            <a:graphicFrameLocks noGrp="1"/>
          </p:cNvGraphicFramePr>
          <p:nvPr/>
        </p:nvGraphicFramePr>
        <p:xfrm>
          <a:off x="620486" y="250371"/>
          <a:ext cx="10820395" cy="6407711"/>
        </p:xfrm>
        <a:graphic>
          <a:graphicData uri="http://schemas.openxmlformats.org/drawingml/2006/table">
            <a:tbl>
              <a:tblPr/>
              <a:tblGrid>
                <a:gridCol w="1324235">
                  <a:extLst>
                    <a:ext uri="{9D8B030D-6E8A-4147-A177-3AD203B41FA5}">
                      <a16:colId xmlns:a16="http://schemas.microsoft.com/office/drawing/2014/main" val="2830956457"/>
                    </a:ext>
                  </a:extLst>
                </a:gridCol>
                <a:gridCol w="1132570">
                  <a:extLst>
                    <a:ext uri="{9D8B030D-6E8A-4147-A177-3AD203B41FA5}">
                      <a16:colId xmlns:a16="http://schemas.microsoft.com/office/drawing/2014/main" val="3251740019"/>
                    </a:ext>
                  </a:extLst>
                </a:gridCol>
                <a:gridCol w="836359">
                  <a:extLst>
                    <a:ext uri="{9D8B030D-6E8A-4147-A177-3AD203B41FA5}">
                      <a16:colId xmlns:a16="http://schemas.microsoft.com/office/drawing/2014/main" val="4220371948"/>
                    </a:ext>
                  </a:extLst>
                </a:gridCol>
                <a:gridCol w="836359">
                  <a:extLst>
                    <a:ext uri="{9D8B030D-6E8A-4147-A177-3AD203B41FA5}">
                      <a16:colId xmlns:a16="http://schemas.microsoft.com/office/drawing/2014/main" val="2402394308"/>
                    </a:ext>
                  </a:extLst>
                </a:gridCol>
                <a:gridCol w="836359">
                  <a:extLst>
                    <a:ext uri="{9D8B030D-6E8A-4147-A177-3AD203B41FA5}">
                      <a16:colId xmlns:a16="http://schemas.microsoft.com/office/drawing/2014/main" val="194321133"/>
                    </a:ext>
                  </a:extLst>
                </a:gridCol>
                <a:gridCol w="836359">
                  <a:extLst>
                    <a:ext uri="{9D8B030D-6E8A-4147-A177-3AD203B41FA5}">
                      <a16:colId xmlns:a16="http://schemas.microsoft.com/office/drawing/2014/main" val="3483142733"/>
                    </a:ext>
                  </a:extLst>
                </a:gridCol>
                <a:gridCol w="836359">
                  <a:extLst>
                    <a:ext uri="{9D8B030D-6E8A-4147-A177-3AD203B41FA5}">
                      <a16:colId xmlns:a16="http://schemas.microsoft.com/office/drawing/2014/main" val="1924178948"/>
                    </a:ext>
                  </a:extLst>
                </a:gridCol>
                <a:gridCol w="836359">
                  <a:extLst>
                    <a:ext uri="{9D8B030D-6E8A-4147-A177-3AD203B41FA5}">
                      <a16:colId xmlns:a16="http://schemas.microsoft.com/office/drawing/2014/main" val="3735962687"/>
                    </a:ext>
                  </a:extLst>
                </a:gridCol>
                <a:gridCol w="836359">
                  <a:extLst>
                    <a:ext uri="{9D8B030D-6E8A-4147-A177-3AD203B41FA5}">
                      <a16:colId xmlns:a16="http://schemas.microsoft.com/office/drawing/2014/main" val="351075747"/>
                    </a:ext>
                  </a:extLst>
                </a:gridCol>
                <a:gridCol w="836359">
                  <a:extLst>
                    <a:ext uri="{9D8B030D-6E8A-4147-A177-3AD203B41FA5}">
                      <a16:colId xmlns:a16="http://schemas.microsoft.com/office/drawing/2014/main" val="4234808709"/>
                    </a:ext>
                  </a:extLst>
                </a:gridCol>
                <a:gridCol w="836359">
                  <a:extLst>
                    <a:ext uri="{9D8B030D-6E8A-4147-A177-3AD203B41FA5}">
                      <a16:colId xmlns:a16="http://schemas.microsoft.com/office/drawing/2014/main" val="3354848405"/>
                    </a:ext>
                  </a:extLst>
                </a:gridCol>
                <a:gridCol w="836359">
                  <a:extLst>
                    <a:ext uri="{9D8B030D-6E8A-4147-A177-3AD203B41FA5}">
                      <a16:colId xmlns:a16="http://schemas.microsoft.com/office/drawing/2014/main" val="1341432944"/>
                    </a:ext>
                  </a:extLst>
                </a:gridCol>
              </a:tblGrid>
              <a:tr h="457321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ЕТІ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Кількість студентів на 01.07.2022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87380"/>
                  </a:ext>
                </a:extLst>
              </a:tr>
              <a:tr h="3639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Назва спеціальності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Кількість здобувачів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477600"/>
                  </a:ext>
                </a:extLst>
              </a:tr>
              <a:tr h="23332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РАЗОМ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Денна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Заочна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506009"/>
                  </a:ext>
                </a:extLst>
              </a:tr>
              <a:tr h="34372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Бакалаврат</a:t>
                      </a:r>
                    </a:p>
                  </a:txBody>
                  <a:tcPr marL="7050" marR="7050" marT="7050" marB="0" anchor="ctr">
                    <a:lnL>
                      <a:noFill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578816"/>
                  </a:ext>
                </a:extLst>
              </a:tr>
              <a:tr h="36399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(071) Облік і оподаткування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77776"/>
                  </a:ext>
                </a:extLst>
              </a:tr>
              <a:tr h="718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(072) Фінанси, банківська справа та страхування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185984"/>
                  </a:ext>
                </a:extLst>
              </a:tr>
              <a:tr h="36399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(073) Менеджмент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823452"/>
                  </a:ext>
                </a:extLst>
              </a:tr>
              <a:tr h="24265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(075) Маркетинг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18070"/>
                  </a:ext>
                </a:extLst>
              </a:tr>
              <a:tr h="541318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(122) Комп'ютерні науки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036188"/>
                  </a:ext>
                </a:extLst>
              </a:tr>
              <a:tr h="36399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(131) Прикладна механіка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965273"/>
                  </a:ext>
                </a:extLst>
              </a:tr>
              <a:tr h="27999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ВСЬОГО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09763"/>
                  </a:ext>
                </a:extLst>
              </a:tr>
              <a:tr h="34372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Магістратура</a:t>
                      </a: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4"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Відраховано  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2020 рік 14ст. 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2021 рік 34 ст. 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2022 рік 15 ст. 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207325"/>
                  </a:ext>
                </a:extLst>
              </a:tr>
              <a:tr h="36399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(073) Менеджмент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313172"/>
                  </a:ext>
                </a:extLst>
              </a:tr>
              <a:tr h="34372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ФМБ</a:t>
                      </a: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298587"/>
                  </a:ext>
                </a:extLst>
              </a:tr>
              <a:tr h="97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(072) Фінанси, банківська справа та страхування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050" marR="7050" marT="7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0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26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1636" y="253987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Кількість студентів по рівням освіти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99052"/>
            <a:ext cx="8991995" cy="64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6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3324" y="27432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Кількість студентів по спеціальностям </a:t>
            </a:r>
            <a:r>
              <a:rPr lang="uk-UA" dirty="0" err="1"/>
              <a:t>бакалаврату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549" y="643652"/>
            <a:ext cx="8473800" cy="61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0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іаграма 4"/>
          <p:cNvGraphicFramePr>
            <a:graphicFrameLocks/>
          </p:cNvGraphicFramePr>
          <p:nvPr/>
        </p:nvGraphicFramePr>
        <p:xfrm>
          <a:off x="440776" y="3870566"/>
          <a:ext cx="4858459" cy="316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6440751" y="4082837"/>
          <a:ext cx="5247494" cy="289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5186485" y="3286070"/>
          <a:ext cx="6153150" cy="3457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кутник 5"/>
          <p:cNvSpPr/>
          <p:nvPr/>
        </p:nvSpPr>
        <p:spPr>
          <a:xfrm>
            <a:off x="8103676" y="2712783"/>
            <a:ext cx="1682885" cy="28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Общая</a:t>
            </a:r>
            <a:endParaRPr lang="uk-UA" dirty="0"/>
          </a:p>
        </p:txBody>
      </p:sp>
      <p:graphicFrame>
        <p:nvGraphicFramePr>
          <p:cNvPr id="4" name="Об'єкт 3"/>
          <p:cNvGraphicFramePr>
            <a:graphicFrameLocks noChangeAspect="1"/>
          </p:cNvGraphicFramePr>
          <p:nvPr/>
        </p:nvGraphicFramePr>
        <p:xfrm>
          <a:off x="258775" y="182891"/>
          <a:ext cx="5999103" cy="380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Аркуш" r:id="rId6" imgW="6134229" imgH="3895642" progId="Excel.Sheet.12">
                  <p:embed/>
                </p:oleObj>
              </mc:Choice>
              <mc:Fallback>
                <p:oleObj name="Аркуш" r:id="rId6" imgW="6134229" imgH="3895642" progId="Excel.Sheet.12">
                  <p:embed/>
                  <p:pic>
                    <p:nvPicPr>
                      <p:cNvPr id="4" name="Об'єкт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8775" y="182891"/>
                        <a:ext cx="5999103" cy="3809989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20000"/>
                              <a:lumOff val="80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0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іаграма 4"/>
          <p:cNvGraphicFramePr>
            <a:graphicFrameLocks/>
          </p:cNvGraphicFramePr>
          <p:nvPr/>
        </p:nvGraphicFramePr>
        <p:xfrm>
          <a:off x="753702" y="819733"/>
          <a:ext cx="5454058" cy="353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1841125" y="147795"/>
            <a:ext cx="1682885" cy="28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бакалаврат</a:t>
            </a:r>
            <a:endParaRPr lang="uk-UA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5882640" y="3220721"/>
          <a:ext cx="5805605" cy="375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кутник 5"/>
          <p:cNvSpPr/>
          <p:nvPr/>
        </p:nvSpPr>
        <p:spPr>
          <a:xfrm>
            <a:off x="8149577" y="3842945"/>
            <a:ext cx="1682885" cy="28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магистр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040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81644" y="310243"/>
          <a:ext cx="6319156" cy="453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6550479" y="2909206"/>
          <a:ext cx="5641521" cy="355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9937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560615" y="89807"/>
          <a:ext cx="5285014" cy="303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813705" y="3233055"/>
          <a:ext cx="5489124" cy="324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6115048" y="171448"/>
          <a:ext cx="5486402" cy="320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6270171" y="3608613"/>
          <a:ext cx="5617029" cy="306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4071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544285" y="3437165"/>
          <a:ext cx="5072743" cy="303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5711598" y="3469821"/>
          <a:ext cx="6010275" cy="301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65036" y="80622"/>
          <a:ext cx="8813799" cy="323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3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33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78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2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296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33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33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86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 механіка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Галузеве машинобудування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ТЕХНІЧНІ СПЕЦІАЛЬНОСТІ</a:t>
                      </a:r>
                      <a:endParaRPr lang="uk-UA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держ. місця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держ. місця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держ. місця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ЦНТУ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КІДМУ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МАУП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ЦДПУ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19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87185" y="115201"/>
          <a:ext cx="10515599" cy="3255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589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Комп'ютерні науки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Комп’ютерна інженерія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Кібербезпека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комп’ютерні спеціальності</a:t>
                      </a:r>
                      <a:endParaRPr lang="uk-UA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6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держ. місця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держ. місця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держ. місця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держ. місця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8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ЦНТУ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75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КІДМУ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9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78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78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78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МАУП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78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ЦДПУ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78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78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593271" y="36820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6381750" y="35841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6279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/>
          <p:cNvGraphicFramePr>
            <a:graphicFrameLocks/>
          </p:cNvGraphicFramePr>
          <p:nvPr/>
        </p:nvGraphicFramePr>
        <p:xfrm>
          <a:off x="217180" y="221943"/>
          <a:ext cx="5828513" cy="319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іаграма 5"/>
          <p:cNvGraphicFramePr>
            <a:graphicFrameLocks/>
          </p:cNvGraphicFramePr>
          <p:nvPr/>
        </p:nvGraphicFramePr>
        <p:xfrm>
          <a:off x="6303146" y="221942"/>
          <a:ext cx="5575176" cy="319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іаграма 6"/>
          <p:cNvGraphicFramePr>
            <a:graphicFrameLocks/>
          </p:cNvGraphicFramePr>
          <p:nvPr/>
        </p:nvGraphicFramePr>
        <p:xfrm>
          <a:off x="6061367" y="3414614"/>
          <a:ext cx="5712504" cy="330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іаграма 7"/>
          <p:cNvGraphicFramePr>
            <a:graphicFrameLocks/>
          </p:cNvGraphicFramePr>
          <p:nvPr/>
        </p:nvGraphicFramePr>
        <p:xfrm>
          <a:off x="-1" y="3414615"/>
          <a:ext cx="6214369" cy="344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580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BECB36C8-F615-4F67-B91F-97DCDEB9595B}"/>
              </a:ext>
            </a:extLst>
          </p:cNvPr>
          <p:cNvGraphicFramePr>
            <a:graphicFrameLocks noGrp="1"/>
          </p:cNvGraphicFramePr>
          <p:nvPr/>
        </p:nvGraphicFramePr>
        <p:xfrm>
          <a:off x="1230085" y="566056"/>
          <a:ext cx="10232570" cy="5921829"/>
        </p:xfrm>
        <a:graphic>
          <a:graphicData uri="http://schemas.openxmlformats.org/drawingml/2006/table">
            <a:tbl>
              <a:tblPr/>
              <a:tblGrid>
                <a:gridCol w="1389608">
                  <a:extLst>
                    <a:ext uri="{9D8B030D-6E8A-4147-A177-3AD203B41FA5}">
                      <a16:colId xmlns:a16="http://schemas.microsoft.com/office/drawing/2014/main" val="4025746929"/>
                    </a:ext>
                  </a:extLst>
                </a:gridCol>
                <a:gridCol w="4067763">
                  <a:extLst>
                    <a:ext uri="{9D8B030D-6E8A-4147-A177-3AD203B41FA5}">
                      <a16:colId xmlns:a16="http://schemas.microsoft.com/office/drawing/2014/main" val="1002613207"/>
                    </a:ext>
                  </a:extLst>
                </a:gridCol>
                <a:gridCol w="1945451">
                  <a:extLst>
                    <a:ext uri="{9D8B030D-6E8A-4147-A177-3AD203B41FA5}">
                      <a16:colId xmlns:a16="http://schemas.microsoft.com/office/drawing/2014/main" val="1844435210"/>
                    </a:ext>
                  </a:extLst>
                </a:gridCol>
                <a:gridCol w="1339077">
                  <a:extLst>
                    <a:ext uri="{9D8B030D-6E8A-4147-A177-3AD203B41FA5}">
                      <a16:colId xmlns:a16="http://schemas.microsoft.com/office/drawing/2014/main" val="2037907710"/>
                    </a:ext>
                  </a:extLst>
                </a:gridCol>
                <a:gridCol w="1490671">
                  <a:extLst>
                    <a:ext uri="{9D8B030D-6E8A-4147-A177-3AD203B41FA5}">
                      <a16:colId xmlns:a16="http://schemas.microsoft.com/office/drawing/2014/main" val="162379490"/>
                    </a:ext>
                  </a:extLst>
                </a:gridCol>
              </a:tblGrid>
              <a:tr h="557854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ЕТІ 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964845"/>
                  </a:ext>
                </a:extLst>
              </a:tr>
              <a:tr h="5578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ЗВІТ ПРО ФІНАНСОВІ РЕЗУЛЬТАТИ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р.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2020р.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137720"/>
                  </a:ext>
                </a:extLst>
              </a:tr>
              <a:tr h="514941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код рядка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Стаття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сума, </a:t>
                      </a:r>
                      <a:r>
                        <a:rPr lang="uk-UA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тис.грн</a:t>
                      </a:r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темпи росту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417746"/>
                  </a:ext>
                </a:extLst>
              </a:tr>
              <a:tr h="557854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Чистий дохід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4 121,3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472817"/>
                  </a:ext>
                </a:extLst>
              </a:tr>
              <a:tr h="514941"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освітні послуги (студенти)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218208"/>
                  </a:ext>
                </a:extLst>
              </a:tr>
              <a:tr h="514941"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освітні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послуги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(МВА,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курси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357556"/>
                  </a:ext>
                </a:extLst>
              </a:tr>
              <a:tr h="557854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суборенда приміщення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017578"/>
                  </a:ext>
                </a:extLst>
              </a:tr>
              <a:tr h="557854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доходи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203471"/>
                  </a:ext>
                </a:extLst>
              </a:tr>
              <a:tr h="514941"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благодійна допомога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16249"/>
                  </a:ext>
                </a:extLst>
              </a:tr>
              <a:tr h="514941"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реалізація ТМЦ/осн.засобів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734516"/>
                  </a:ext>
                </a:extLst>
              </a:tr>
              <a:tr h="557854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Разом доходи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45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628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65EBB0B3-0FFA-432B-9116-3E71EB168143}"/>
              </a:ext>
            </a:extLst>
          </p:cNvPr>
          <p:cNvGraphicFramePr>
            <a:graphicFrameLocks noGrp="1"/>
          </p:cNvGraphicFramePr>
          <p:nvPr/>
        </p:nvGraphicFramePr>
        <p:xfrm>
          <a:off x="598715" y="348343"/>
          <a:ext cx="10940143" cy="6051906"/>
        </p:xfrm>
        <a:graphic>
          <a:graphicData uri="http://schemas.openxmlformats.org/drawingml/2006/table">
            <a:tbl>
              <a:tblPr/>
              <a:tblGrid>
                <a:gridCol w="674104">
                  <a:extLst>
                    <a:ext uri="{9D8B030D-6E8A-4147-A177-3AD203B41FA5}">
                      <a16:colId xmlns:a16="http://schemas.microsoft.com/office/drawing/2014/main" val="2172395362"/>
                    </a:ext>
                  </a:extLst>
                </a:gridCol>
                <a:gridCol w="2471714">
                  <a:extLst>
                    <a:ext uri="{9D8B030D-6E8A-4147-A177-3AD203B41FA5}">
                      <a16:colId xmlns:a16="http://schemas.microsoft.com/office/drawing/2014/main" val="2222474974"/>
                    </a:ext>
                  </a:extLst>
                </a:gridCol>
                <a:gridCol w="2471714">
                  <a:extLst>
                    <a:ext uri="{9D8B030D-6E8A-4147-A177-3AD203B41FA5}">
                      <a16:colId xmlns:a16="http://schemas.microsoft.com/office/drawing/2014/main" val="1832523122"/>
                    </a:ext>
                  </a:extLst>
                </a:gridCol>
                <a:gridCol w="1053288">
                  <a:extLst>
                    <a:ext uri="{9D8B030D-6E8A-4147-A177-3AD203B41FA5}">
                      <a16:colId xmlns:a16="http://schemas.microsoft.com/office/drawing/2014/main" val="860593845"/>
                    </a:ext>
                  </a:extLst>
                </a:gridCol>
                <a:gridCol w="870718">
                  <a:extLst>
                    <a:ext uri="{9D8B030D-6E8A-4147-A177-3AD203B41FA5}">
                      <a16:colId xmlns:a16="http://schemas.microsoft.com/office/drawing/2014/main" val="2212435261"/>
                    </a:ext>
                  </a:extLst>
                </a:gridCol>
                <a:gridCol w="1081374">
                  <a:extLst>
                    <a:ext uri="{9D8B030D-6E8A-4147-A177-3AD203B41FA5}">
                      <a16:colId xmlns:a16="http://schemas.microsoft.com/office/drawing/2014/main" val="658385158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1859242494"/>
                    </a:ext>
                  </a:extLst>
                </a:gridCol>
                <a:gridCol w="674104">
                  <a:extLst>
                    <a:ext uri="{9D8B030D-6E8A-4147-A177-3AD203B41FA5}">
                      <a16:colId xmlns:a16="http://schemas.microsoft.com/office/drawing/2014/main" val="2632460587"/>
                    </a:ext>
                  </a:extLst>
                </a:gridCol>
                <a:gridCol w="674104">
                  <a:extLst>
                    <a:ext uri="{9D8B030D-6E8A-4147-A177-3AD203B41FA5}">
                      <a16:colId xmlns:a16="http://schemas.microsoft.com/office/drawing/2014/main" val="655929787"/>
                    </a:ext>
                  </a:extLst>
                </a:gridCol>
              </a:tblGrid>
              <a:tr h="35215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ВСТУПНА КАМПАНІЯ 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312294"/>
                  </a:ext>
                </a:extLst>
              </a:tr>
              <a:tr h="258939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250463"/>
                  </a:ext>
                </a:extLst>
              </a:tr>
              <a:tr h="7379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Спеціальність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Темпи росту,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507459"/>
                  </a:ext>
                </a:extLst>
              </a:tr>
              <a:tr h="5282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 спеціальності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студен.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881698"/>
                  </a:ext>
                </a:extLst>
              </a:tr>
              <a:tr h="46609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ІНСТИТУТ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56878"/>
                  </a:ext>
                </a:extLst>
              </a:tr>
              <a:tr h="30036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базі ПЗСО (1 курс)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82358"/>
                  </a:ext>
                </a:extLst>
              </a:tr>
              <a:tr h="59038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Економічний факультет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294,7%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811182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Облік і оподаткування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203749"/>
                  </a:ext>
                </a:extLst>
              </a:tr>
              <a:tr h="62145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Фінанси, банківська справа та страхування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711023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Менеджмент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625,0%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987203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Маркетинг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088947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Економіка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076085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Технічний факультет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129026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Комп'ютерні науки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845404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Прикладна механіка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27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445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7CC05041-F12C-4EBF-9C1D-7D5BD3D675EB}"/>
              </a:ext>
            </a:extLst>
          </p:cNvPr>
          <p:cNvGraphicFramePr>
            <a:graphicFrameLocks noGrp="1"/>
          </p:cNvGraphicFramePr>
          <p:nvPr/>
        </p:nvGraphicFramePr>
        <p:xfrm>
          <a:off x="511630" y="304799"/>
          <a:ext cx="11136084" cy="6334121"/>
        </p:xfrm>
        <a:graphic>
          <a:graphicData uri="http://schemas.openxmlformats.org/drawingml/2006/table">
            <a:tbl>
              <a:tblPr/>
              <a:tblGrid>
                <a:gridCol w="716530">
                  <a:extLst>
                    <a:ext uri="{9D8B030D-6E8A-4147-A177-3AD203B41FA5}">
                      <a16:colId xmlns:a16="http://schemas.microsoft.com/office/drawing/2014/main" val="3473793381"/>
                    </a:ext>
                  </a:extLst>
                </a:gridCol>
                <a:gridCol w="2627281">
                  <a:extLst>
                    <a:ext uri="{9D8B030D-6E8A-4147-A177-3AD203B41FA5}">
                      <a16:colId xmlns:a16="http://schemas.microsoft.com/office/drawing/2014/main" val="768234261"/>
                    </a:ext>
                  </a:extLst>
                </a:gridCol>
                <a:gridCol w="2627281">
                  <a:extLst>
                    <a:ext uri="{9D8B030D-6E8A-4147-A177-3AD203B41FA5}">
                      <a16:colId xmlns:a16="http://schemas.microsoft.com/office/drawing/2014/main" val="2495882684"/>
                    </a:ext>
                  </a:extLst>
                </a:gridCol>
                <a:gridCol w="1119579">
                  <a:extLst>
                    <a:ext uri="{9D8B030D-6E8A-4147-A177-3AD203B41FA5}">
                      <a16:colId xmlns:a16="http://schemas.microsoft.com/office/drawing/2014/main" val="2263262417"/>
                    </a:ext>
                  </a:extLst>
                </a:gridCol>
                <a:gridCol w="925519">
                  <a:extLst>
                    <a:ext uri="{9D8B030D-6E8A-4147-A177-3AD203B41FA5}">
                      <a16:colId xmlns:a16="http://schemas.microsoft.com/office/drawing/2014/main" val="2959704118"/>
                    </a:ext>
                  </a:extLst>
                </a:gridCol>
                <a:gridCol w="1149434">
                  <a:extLst>
                    <a:ext uri="{9D8B030D-6E8A-4147-A177-3AD203B41FA5}">
                      <a16:colId xmlns:a16="http://schemas.microsoft.com/office/drawing/2014/main" val="4003954811"/>
                    </a:ext>
                  </a:extLst>
                </a:gridCol>
                <a:gridCol w="824010">
                  <a:extLst>
                    <a:ext uri="{9D8B030D-6E8A-4147-A177-3AD203B41FA5}">
                      <a16:colId xmlns:a16="http://schemas.microsoft.com/office/drawing/2014/main" val="2811758007"/>
                    </a:ext>
                  </a:extLst>
                </a:gridCol>
                <a:gridCol w="573225">
                  <a:extLst>
                    <a:ext uri="{9D8B030D-6E8A-4147-A177-3AD203B41FA5}">
                      <a16:colId xmlns:a16="http://schemas.microsoft.com/office/drawing/2014/main" val="381002374"/>
                    </a:ext>
                  </a:extLst>
                </a:gridCol>
                <a:gridCol w="573225">
                  <a:extLst>
                    <a:ext uri="{9D8B030D-6E8A-4147-A177-3AD203B41FA5}">
                      <a16:colId xmlns:a16="http://schemas.microsoft.com/office/drawing/2014/main" val="1818656259"/>
                    </a:ext>
                  </a:extLst>
                </a:gridCol>
              </a:tblGrid>
              <a:tr h="33058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ВСТУПНА КАМПАНІЯ 2022</a:t>
                      </a:r>
                    </a:p>
                  </a:txBody>
                  <a:tcPr marL="7003" marR="7003" marT="70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403664"/>
                  </a:ext>
                </a:extLst>
              </a:tr>
              <a:tr h="243077"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273134"/>
                  </a:ext>
                </a:extLst>
              </a:tr>
              <a:tr h="6927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003" marR="7003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Спеціальність</a:t>
                      </a:r>
                    </a:p>
                  </a:txBody>
                  <a:tcPr marL="7003" marR="7003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2022</a:t>
                      </a:r>
                    </a:p>
                  </a:txBody>
                  <a:tcPr marL="7003" marR="7003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003" marR="7003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Темпи росту, %</a:t>
                      </a:r>
                    </a:p>
                  </a:txBody>
                  <a:tcPr marL="7003" marR="7003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003" marR="7003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003" marR="7003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003" marR="7003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826737"/>
                  </a:ext>
                </a:extLst>
              </a:tr>
              <a:tr h="49587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7003" marR="7003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 спеціальності</a:t>
                      </a:r>
                    </a:p>
                  </a:txBody>
                  <a:tcPr marL="7003" marR="7003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студен.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467069"/>
                  </a:ext>
                </a:extLst>
              </a:tr>
              <a:tr h="43753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ІНСТИТУТ</a:t>
                      </a:r>
                    </a:p>
                  </a:txBody>
                  <a:tcPr marL="7003" marR="7003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46810"/>
                  </a:ext>
                </a:extLst>
              </a:tr>
              <a:tr h="2847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базі Молодшого спеціаліста (2,3 курс)</a:t>
                      </a:r>
                    </a:p>
                  </a:txBody>
                  <a:tcPr marL="7003" marR="7003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7003" marR="7003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325,0%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55573"/>
                  </a:ext>
                </a:extLst>
              </a:tr>
              <a:tr h="559833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Економічний факультет</a:t>
                      </a:r>
                    </a:p>
                  </a:txBody>
                  <a:tcPr marL="7003" marR="7003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257,1%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369414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071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Облік і оподаткування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150,0%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699324"/>
                  </a:ext>
                </a:extLst>
              </a:tr>
              <a:tr h="58338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072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Фінанси, банківська справа та страхування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133,3%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158159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073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Менеджмент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586388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075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Маркетинг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250,0%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09720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Економіка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81247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Технічний факультет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800,0%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292252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Комп'ютерні науки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178711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Прикладна механіка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200,0%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907194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623337"/>
                  </a:ext>
                </a:extLst>
              </a:tr>
              <a:tr h="33058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БАКАЛАВРАТ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265,9%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7003" marR="7003" marT="7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442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882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D2311A93-FDA2-4944-89F1-AE0AA5DA5482}"/>
              </a:ext>
            </a:extLst>
          </p:cNvPr>
          <p:cNvGraphicFramePr>
            <a:graphicFrameLocks noGrp="1"/>
          </p:cNvGraphicFramePr>
          <p:nvPr/>
        </p:nvGraphicFramePr>
        <p:xfrm>
          <a:off x="783770" y="293914"/>
          <a:ext cx="10482942" cy="5542295"/>
        </p:xfrm>
        <a:graphic>
          <a:graphicData uri="http://schemas.openxmlformats.org/drawingml/2006/table">
            <a:tbl>
              <a:tblPr/>
              <a:tblGrid>
                <a:gridCol w="645933">
                  <a:extLst>
                    <a:ext uri="{9D8B030D-6E8A-4147-A177-3AD203B41FA5}">
                      <a16:colId xmlns:a16="http://schemas.microsoft.com/office/drawing/2014/main" val="1105737424"/>
                    </a:ext>
                  </a:extLst>
                </a:gridCol>
                <a:gridCol w="2368418">
                  <a:extLst>
                    <a:ext uri="{9D8B030D-6E8A-4147-A177-3AD203B41FA5}">
                      <a16:colId xmlns:a16="http://schemas.microsoft.com/office/drawing/2014/main" val="2384490643"/>
                    </a:ext>
                  </a:extLst>
                </a:gridCol>
                <a:gridCol w="2368418">
                  <a:extLst>
                    <a:ext uri="{9D8B030D-6E8A-4147-A177-3AD203B41FA5}">
                      <a16:colId xmlns:a16="http://schemas.microsoft.com/office/drawing/2014/main" val="3318764637"/>
                    </a:ext>
                  </a:extLst>
                </a:gridCol>
                <a:gridCol w="1009269">
                  <a:extLst>
                    <a:ext uri="{9D8B030D-6E8A-4147-A177-3AD203B41FA5}">
                      <a16:colId xmlns:a16="http://schemas.microsoft.com/office/drawing/2014/main" val="396486914"/>
                    </a:ext>
                  </a:extLst>
                </a:gridCol>
                <a:gridCol w="834329">
                  <a:extLst>
                    <a:ext uri="{9D8B030D-6E8A-4147-A177-3AD203B41FA5}">
                      <a16:colId xmlns:a16="http://schemas.microsoft.com/office/drawing/2014/main" val="3491163087"/>
                    </a:ext>
                  </a:extLst>
                </a:gridCol>
                <a:gridCol w="1036182">
                  <a:extLst>
                    <a:ext uri="{9D8B030D-6E8A-4147-A177-3AD203B41FA5}">
                      <a16:colId xmlns:a16="http://schemas.microsoft.com/office/drawing/2014/main" val="3313853452"/>
                    </a:ext>
                  </a:extLst>
                </a:gridCol>
                <a:gridCol w="772595">
                  <a:extLst>
                    <a:ext uri="{9D8B030D-6E8A-4147-A177-3AD203B41FA5}">
                      <a16:colId xmlns:a16="http://schemas.microsoft.com/office/drawing/2014/main" val="1053388312"/>
                    </a:ext>
                  </a:extLst>
                </a:gridCol>
                <a:gridCol w="801865">
                  <a:extLst>
                    <a:ext uri="{9D8B030D-6E8A-4147-A177-3AD203B41FA5}">
                      <a16:colId xmlns:a16="http://schemas.microsoft.com/office/drawing/2014/main" val="3731864136"/>
                    </a:ext>
                  </a:extLst>
                </a:gridCol>
                <a:gridCol w="645933">
                  <a:extLst>
                    <a:ext uri="{9D8B030D-6E8A-4147-A177-3AD203B41FA5}">
                      <a16:colId xmlns:a16="http://schemas.microsoft.com/office/drawing/2014/main" val="3273800075"/>
                    </a:ext>
                  </a:extLst>
                </a:gridCol>
              </a:tblGrid>
              <a:tr h="40332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ВСТУПНА КАМПАНІЯ 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997959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586933"/>
                  </a:ext>
                </a:extLst>
              </a:tr>
              <a:tr h="8452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Спеціальність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Темпи росту,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861526"/>
                  </a:ext>
                </a:extLst>
              </a:tr>
              <a:tr h="60498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 спеціальності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</a:t>
                      </a:r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</a:t>
                      </a:r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162897"/>
                  </a:ext>
                </a:extLst>
              </a:tr>
              <a:tr h="53381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ІНСТИТУТ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652605"/>
                  </a:ext>
                </a:extLst>
              </a:tr>
              <a:tr h="3914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МАГІСТРАТУРА МЕНЕДЖМЕНТ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89607"/>
                  </a:ext>
                </a:extLst>
              </a:tr>
              <a:tr h="41399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240353"/>
                  </a:ext>
                </a:extLst>
              </a:tr>
              <a:tr h="3558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КОЛЕДЖ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339122"/>
                  </a:ext>
                </a:extLst>
              </a:tr>
              <a:tr h="71175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Фінанси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банківська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справа та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страхування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603192"/>
                  </a:ext>
                </a:extLst>
              </a:tr>
              <a:tr h="355875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518919"/>
                  </a:ext>
                </a:extLst>
              </a:tr>
              <a:tr h="4033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ВСЬОГО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1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490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56EB8D4F-F0ED-4317-AC08-7CC937B3A016}"/>
              </a:ext>
            </a:extLst>
          </p:cNvPr>
          <p:cNvGraphicFramePr>
            <a:graphicFrameLocks noGrp="1"/>
          </p:cNvGraphicFramePr>
          <p:nvPr/>
        </p:nvGraphicFramePr>
        <p:xfrm>
          <a:off x="936171" y="359229"/>
          <a:ext cx="10591800" cy="6070830"/>
        </p:xfrm>
        <a:graphic>
          <a:graphicData uri="http://schemas.openxmlformats.org/drawingml/2006/table">
            <a:tbl>
              <a:tblPr/>
              <a:tblGrid>
                <a:gridCol w="484324">
                  <a:extLst>
                    <a:ext uri="{9D8B030D-6E8A-4147-A177-3AD203B41FA5}">
                      <a16:colId xmlns:a16="http://schemas.microsoft.com/office/drawing/2014/main" val="2818173257"/>
                    </a:ext>
                  </a:extLst>
                </a:gridCol>
                <a:gridCol w="4563825">
                  <a:extLst>
                    <a:ext uri="{9D8B030D-6E8A-4147-A177-3AD203B41FA5}">
                      <a16:colId xmlns:a16="http://schemas.microsoft.com/office/drawing/2014/main" val="2027090967"/>
                    </a:ext>
                  </a:extLst>
                </a:gridCol>
                <a:gridCol w="838254">
                  <a:extLst>
                    <a:ext uri="{9D8B030D-6E8A-4147-A177-3AD203B41FA5}">
                      <a16:colId xmlns:a16="http://schemas.microsoft.com/office/drawing/2014/main" val="2760115684"/>
                    </a:ext>
                  </a:extLst>
                </a:gridCol>
                <a:gridCol w="771193">
                  <a:extLst>
                    <a:ext uri="{9D8B030D-6E8A-4147-A177-3AD203B41FA5}">
                      <a16:colId xmlns:a16="http://schemas.microsoft.com/office/drawing/2014/main" val="300288056"/>
                    </a:ext>
                  </a:extLst>
                </a:gridCol>
                <a:gridCol w="916491">
                  <a:extLst>
                    <a:ext uri="{9D8B030D-6E8A-4147-A177-3AD203B41FA5}">
                      <a16:colId xmlns:a16="http://schemas.microsoft.com/office/drawing/2014/main" val="4278449879"/>
                    </a:ext>
                  </a:extLst>
                </a:gridCol>
                <a:gridCol w="871783">
                  <a:extLst>
                    <a:ext uri="{9D8B030D-6E8A-4147-A177-3AD203B41FA5}">
                      <a16:colId xmlns:a16="http://schemas.microsoft.com/office/drawing/2014/main" val="2010488647"/>
                    </a:ext>
                  </a:extLst>
                </a:gridCol>
                <a:gridCol w="1430620">
                  <a:extLst>
                    <a:ext uri="{9D8B030D-6E8A-4147-A177-3AD203B41FA5}">
                      <a16:colId xmlns:a16="http://schemas.microsoft.com/office/drawing/2014/main" val="4023719800"/>
                    </a:ext>
                  </a:extLst>
                </a:gridCol>
                <a:gridCol w="715310">
                  <a:extLst>
                    <a:ext uri="{9D8B030D-6E8A-4147-A177-3AD203B41FA5}">
                      <a16:colId xmlns:a16="http://schemas.microsoft.com/office/drawing/2014/main" val="3092792046"/>
                    </a:ext>
                  </a:extLst>
                </a:gridCol>
              </a:tblGrid>
              <a:tr h="365890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ЕТІ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ДОХОДІВ ТА ВИТРАТ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146411"/>
                  </a:ext>
                </a:extLst>
              </a:tr>
              <a:tr h="27180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2022 рік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півр.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півр.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ВСЬОГО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2021рік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темпи,%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12013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РЕАЛІЗАЦІЯ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873281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освітні послуги (студенти)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1 551 438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2 175 009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3 726 448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2 152 781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379850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освітні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послуги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(МВА,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курси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1 815 750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1 993 800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3 809 550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2 464 103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21829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благодійна допомога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2 536 927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2 916 927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1 580 540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32355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суборенда приміщення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175595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надходження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550768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75159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РАЗОМ ДОХОДИ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3 751 188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6 717 736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10 468 925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6 250 885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422954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678376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ВИТРАТИ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633756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акредитація (+ сертифікати)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113 157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968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оренда приміщення, оренда майна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307 200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352 664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55007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заробітна плата (з податками)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3 076 758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4 015 885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7 092 643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6 221 011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073896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Реклама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186 620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719991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енергоносії (газ,вода,електр.)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285 578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166 165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451 743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373 176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678595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Амортизація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720 000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363 045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021159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витрати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319 900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371 500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691 400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592 397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144368"/>
                  </a:ext>
                </a:extLst>
              </a:tr>
              <a:tr h="282258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РАЗОМ витрат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4 342 057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5 127 550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9 469 606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8 047 585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870473"/>
                  </a:ext>
                </a:extLst>
              </a:tr>
              <a:tr h="25089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ПРИБУТОК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-590 868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1 590 187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999 318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-1 796 700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217515"/>
                  </a:ext>
                </a:extLst>
              </a:tr>
              <a:tr h="61678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капітальні інвестиції (комп.,бібліот.фонди,меблі; пристої до ПК)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480 164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533 597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95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675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9431401C-92DF-453C-BACC-74D3EA4DB87F}"/>
              </a:ext>
            </a:extLst>
          </p:cNvPr>
          <p:cNvGraphicFramePr>
            <a:graphicFrameLocks noGrp="1"/>
          </p:cNvGraphicFramePr>
          <p:nvPr/>
        </p:nvGraphicFramePr>
        <p:xfrm>
          <a:off x="805543" y="500743"/>
          <a:ext cx="10667999" cy="6133249"/>
        </p:xfrm>
        <a:graphic>
          <a:graphicData uri="http://schemas.openxmlformats.org/drawingml/2006/table">
            <a:tbl>
              <a:tblPr/>
              <a:tblGrid>
                <a:gridCol w="465221">
                  <a:extLst>
                    <a:ext uri="{9D8B030D-6E8A-4147-A177-3AD203B41FA5}">
                      <a16:colId xmlns:a16="http://schemas.microsoft.com/office/drawing/2014/main" val="1588485704"/>
                    </a:ext>
                  </a:extLst>
                </a:gridCol>
                <a:gridCol w="3930317">
                  <a:extLst>
                    <a:ext uri="{9D8B030D-6E8A-4147-A177-3AD203B41FA5}">
                      <a16:colId xmlns:a16="http://schemas.microsoft.com/office/drawing/2014/main" val="3510984271"/>
                    </a:ext>
                  </a:extLst>
                </a:gridCol>
                <a:gridCol w="731633">
                  <a:extLst>
                    <a:ext uri="{9D8B030D-6E8A-4147-A177-3AD203B41FA5}">
                      <a16:colId xmlns:a16="http://schemas.microsoft.com/office/drawing/2014/main" val="3653739355"/>
                    </a:ext>
                  </a:extLst>
                </a:gridCol>
                <a:gridCol w="1161335">
                  <a:extLst>
                    <a:ext uri="{9D8B030D-6E8A-4147-A177-3AD203B41FA5}">
                      <a16:colId xmlns:a16="http://schemas.microsoft.com/office/drawing/2014/main" val="867036159"/>
                    </a:ext>
                  </a:extLst>
                </a:gridCol>
                <a:gridCol w="1042736">
                  <a:extLst>
                    <a:ext uri="{9D8B030D-6E8A-4147-A177-3AD203B41FA5}">
                      <a16:colId xmlns:a16="http://schemas.microsoft.com/office/drawing/2014/main" val="640430507"/>
                    </a:ext>
                  </a:extLst>
                </a:gridCol>
                <a:gridCol w="1181386">
                  <a:extLst>
                    <a:ext uri="{9D8B030D-6E8A-4147-A177-3AD203B41FA5}">
                      <a16:colId xmlns:a16="http://schemas.microsoft.com/office/drawing/2014/main" val="2055830680"/>
                    </a:ext>
                  </a:extLst>
                </a:gridCol>
                <a:gridCol w="1128676">
                  <a:extLst>
                    <a:ext uri="{9D8B030D-6E8A-4147-A177-3AD203B41FA5}">
                      <a16:colId xmlns:a16="http://schemas.microsoft.com/office/drawing/2014/main" val="1015956018"/>
                    </a:ext>
                  </a:extLst>
                </a:gridCol>
                <a:gridCol w="1026695">
                  <a:extLst>
                    <a:ext uri="{9D8B030D-6E8A-4147-A177-3AD203B41FA5}">
                      <a16:colId xmlns:a16="http://schemas.microsoft.com/office/drawing/2014/main" val="3324609386"/>
                    </a:ext>
                  </a:extLst>
                </a:gridCol>
              </a:tblGrid>
              <a:tr h="456998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ЕТІ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Бюджет 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руху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грошових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коштів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157436"/>
                  </a:ext>
                </a:extLst>
              </a:tr>
              <a:tr h="895343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2022 рік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Дебіт/Кред       з-ть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півр.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півр.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Період взаємних розрахунків 2021р.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ВСЬОГО 2022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802816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Залишок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коштів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початок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періоду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96 746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6 181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2 707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96 746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230057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РЕАЛІЗАЦІЯ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922375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освітні послуги (студенти)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-445 527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1 105 911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2 421 010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3 526 921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771727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освітні послуги (МВА, курси)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-1 349 350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1 305 600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1 993 800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3 299 400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702659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благодійна допомога 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380 000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1 010 000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1 526 927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2 916 927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72112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суборенда приміщення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274412"/>
                  </a:ext>
                </a:extLst>
              </a:tr>
              <a:tr h="242490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Позика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-480 000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1 022 000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-1 022 000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-480 000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-480 000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456469"/>
                  </a:ext>
                </a:extLst>
              </a:tr>
              <a:tr h="233162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надходження 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9 626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9 626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94049"/>
                  </a:ext>
                </a:extLst>
              </a:tr>
              <a:tr h="24249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РАЗОМ надходжень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3 827 136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4 414 810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1 046 927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9 288 874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873196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ВИТРАТИ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1півр.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півр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ВСЬОГО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596203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акредитація (+ сертифікати)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228561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оренда приміщення, оренда майна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-486 400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793 600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797 200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966320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заробітна плата (з податками)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-357 470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3 164 562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3 821 220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6 985 782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063091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Реклама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126 220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60 400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186 620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342096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енергоносії (газ,вода,електр.)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-253 327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275 403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166 165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253 327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694 895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008105"/>
                  </a:ext>
                </a:extLst>
              </a:tr>
              <a:tr h="233162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витрати  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-44 708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302 752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370 500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673 252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689474"/>
                  </a:ext>
                </a:extLst>
              </a:tr>
              <a:tr h="25181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РАЗОМ витрат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-1 141 905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3 892 537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4 418 285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1 046 927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9 357 749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955475"/>
                  </a:ext>
                </a:extLst>
              </a:tr>
              <a:tr h="44767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капітальні інвестиції (комп.,бібліот.фонди,меблі; пристої до ПК)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25 164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25 164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774506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Залишок коштів на кінецьперіоду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25 164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2 707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2 707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2 707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010999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Довгострокова заборгованість</a:t>
                      </a:r>
                    </a:p>
                  </a:txBody>
                  <a:tcPr marL="6889" marR="6889" marT="6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-485329,73</a:t>
                      </a:r>
                    </a:p>
                  </a:txBody>
                  <a:tcPr marL="6889" marR="6889" marT="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376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713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890F7FA4-1112-4D50-B8CB-6B658FCFB858}"/>
              </a:ext>
            </a:extLst>
          </p:cNvPr>
          <p:cNvGraphicFramePr>
            <a:graphicFrameLocks noGrp="1"/>
          </p:cNvGraphicFramePr>
          <p:nvPr/>
        </p:nvGraphicFramePr>
        <p:xfrm>
          <a:off x="1077687" y="424544"/>
          <a:ext cx="10504714" cy="6254228"/>
        </p:xfrm>
        <a:graphic>
          <a:graphicData uri="http://schemas.openxmlformats.org/drawingml/2006/table">
            <a:tbl>
              <a:tblPr/>
              <a:tblGrid>
                <a:gridCol w="532806">
                  <a:extLst>
                    <a:ext uri="{9D8B030D-6E8A-4147-A177-3AD203B41FA5}">
                      <a16:colId xmlns:a16="http://schemas.microsoft.com/office/drawing/2014/main" val="264748548"/>
                    </a:ext>
                  </a:extLst>
                </a:gridCol>
                <a:gridCol w="2406357">
                  <a:extLst>
                    <a:ext uri="{9D8B030D-6E8A-4147-A177-3AD203B41FA5}">
                      <a16:colId xmlns:a16="http://schemas.microsoft.com/office/drawing/2014/main" val="3261483250"/>
                    </a:ext>
                  </a:extLst>
                </a:gridCol>
                <a:gridCol w="1613732">
                  <a:extLst>
                    <a:ext uri="{9D8B030D-6E8A-4147-A177-3AD203B41FA5}">
                      <a16:colId xmlns:a16="http://schemas.microsoft.com/office/drawing/2014/main" val="404677101"/>
                    </a:ext>
                  </a:extLst>
                </a:gridCol>
                <a:gridCol w="1020447">
                  <a:extLst>
                    <a:ext uri="{9D8B030D-6E8A-4147-A177-3AD203B41FA5}">
                      <a16:colId xmlns:a16="http://schemas.microsoft.com/office/drawing/2014/main" val="3562249161"/>
                    </a:ext>
                  </a:extLst>
                </a:gridCol>
                <a:gridCol w="1732387">
                  <a:extLst>
                    <a:ext uri="{9D8B030D-6E8A-4147-A177-3AD203B41FA5}">
                      <a16:colId xmlns:a16="http://schemas.microsoft.com/office/drawing/2014/main" val="1791417974"/>
                    </a:ext>
                  </a:extLst>
                </a:gridCol>
                <a:gridCol w="1803582">
                  <a:extLst>
                    <a:ext uri="{9D8B030D-6E8A-4147-A177-3AD203B41FA5}">
                      <a16:colId xmlns:a16="http://schemas.microsoft.com/office/drawing/2014/main" val="2570439541"/>
                    </a:ext>
                  </a:extLst>
                </a:gridCol>
                <a:gridCol w="1395403">
                  <a:extLst>
                    <a:ext uri="{9D8B030D-6E8A-4147-A177-3AD203B41FA5}">
                      <a16:colId xmlns:a16="http://schemas.microsoft.com/office/drawing/2014/main" val="1736404616"/>
                    </a:ext>
                  </a:extLst>
                </a:gridCol>
              </a:tblGrid>
              <a:tr h="466368"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Фонд 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заробітної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плати 2022 року</a:t>
                      </a:r>
                    </a:p>
                  </a:txBody>
                  <a:tcPr marL="6685" marR="6685" marT="6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269530"/>
                  </a:ext>
                </a:extLst>
              </a:tr>
              <a:tr h="40259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uk-UA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ЕТІ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uk-UA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півр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uk-UA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півр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рік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575234"/>
                  </a:ext>
                </a:extLst>
              </a:tr>
              <a:tr h="358745"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Постійні затрати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802 129</a:t>
                      </a:r>
                    </a:p>
                  </a:txBody>
                  <a:tcPr marL="6685" marR="6685" marT="66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824 760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1 626 889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011480"/>
                  </a:ext>
                </a:extLst>
              </a:tr>
              <a:tr h="214212"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Адміністрація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307 544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308 167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615 711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067127"/>
                  </a:ext>
                </a:extLst>
              </a:tr>
              <a:tr h="269059">
                <a:tc gridSpan="4">
                  <a:txBody>
                    <a:bodyPr/>
                    <a:lstStyle/>
                    <a:p>
                      <a:pPr algn="l" fontAlgn="t"/>
                      <a:r>
                        <a:rPr lang="uk-UA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Спеціалисти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199 337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194 676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394 012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0086"/>
                  </a:ext>
                </a:extLst>
              </a:tr>
              <a:tr h="235426">
                <a:tc gridSpan="4">
                  <a:txBody>
                    <a:bodyPr/>
                    <a:lstStyle/>
                    <a:p>
                      <a:pPr algn="l" fontAlgn="t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Господарський відділ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295 249</a:t>
                      </a:r>
                    </a:p>
                  </a:txBody>
                  <a:tcPr marL="6685" marR="6685" marT="66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321 917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617 166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255521"/>
                  </a:ext>
                </a:extLst>
              </a:tr>
              <a:tr h="322175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Змінні затрати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85" marR="6685" marT="66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85" marR="6685" marT="66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1 522 959</a:t>
                      </a:r>
                    </a:p>
                  </a:txBody>
                  <a:tcPr marL="6685" marR="6685" marT="66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2 169 327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3 692 285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994700"/>
                  </a:ext>
                </a:extLst>
              </a:tr>
              <a:tr h="235426">
                <a:tc gridSpan="4">
                  <a:txBody>
                    <a:bodyPr/>
                    <a:lstStyle/>
                    <a:p>
                      <a:pPr algn="l" fontAlgn="t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"Маркетинг та менеджмент"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293 124</a:t>
                      </a:r>
                    </a:p>
                  </a:txBody>
                  <a:tcPr marL="6685" marR="6685" marT="66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499 791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792 915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94780"/>
                  </a:ext>
                </a:extLst>
              </a:tr>
              <a:tr h="246636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"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Фінанси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бухгалтерський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облік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402 934</a:t>
                      </a:r>
                    </a:p>
                  </a:txBody>
                  <a:tcPr marL="6685" marR="6685" marT="66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487 673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890 607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513079"/>
                  </a:ext>
                </a:extLst>
              </a:tr>
              <a:tr h="235426">
                <a:tc gridSpan="4">
                  <a:txBody>
                    <a:bodyPr/>
                    <a:lstStyle/>
                    <a:p>
                      <a:pPr algn="l" fontAlgn="t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"Соціально-гуманітарні дисципліни"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276 395</a:t>
                      </a:r>
                    </a:p>
                  </a:txBody>
                  <a:tcPr marL="6685" marR="6685" marT="66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413 859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690 254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84246"/>
                  </a:ext>
                </a:extLst>
              </a:tr>
              <a:tr h="369956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прикладної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механіки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інформаційних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550 505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768 004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1 318 509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673294"/>
                  </a:ext>
                </a:extLst>
              </a:tr>
              <a:tr h="26905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Всього:</a:t>
                      </a:r>
                    </a:p>
                  </a:txBody>
                  <a:tcPr marL="6685" marR="6685" marT="6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2 325 088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2 994 087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5 319 174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420520"/>
                  </a:ext>
                </a:extLst>
              </a:tr>
              <a:tr h="22421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т.ч.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збільшення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(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групи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685" marR="6685" marT="6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397 214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397 214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40949"/>
                  </a:ext>
                </a:extLst>
              </a:tr>
              <a:tr h="224214">
                <a:tc gridSpan="4">
                  <a:txBody>
                    <a:bodyPr/>
                    <a:lstStyle/>
                    <a:p>
                      <a:pPr algn="l" fontAlgn="t"/>
                      <a:r>
                        <a:rPr lang="uk-UA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"Маркетинг та менеджмент"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5" marR="6685" marT="66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114 141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114 141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889805"/>
                  </a:ext>
                </a:extLst>
              </a:tr>
              <a:tr h="224214">
                <a:tc gridSpan="4">
                  <a:txBody>
                    <a:bodyPr/>
                    <a:lstStyle/>
                    <a:p>
                      <a:pPr algn="l" fontAlgn="t"/>
                      <a:r>
                        <a:rPr lang="uk-UA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"Соціально-гуманітарні дисципліни"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5" marR="6685" marT="668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57 153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57 153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354800"/>
                  </a:ext>
                </a:extLst>
              </a:tr>
              <a:tr h="224214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прикладної механіки та інформаційних технологій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225 920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225 920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793338"/>
                  </a:ext>
                </a:extLst>
              </a:tr>
              <a:tr h="22421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ЕСВ 22%</a:t>
                      </a:r>
                    </a:p>
                  </a:txBody>
                  <a:tcPr marL="6685" marR="6685" marT="6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511 519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658 699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1 170 218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280063"/>
                  </a:ext>
                </a:extLst>
              </a:tr>
              <a:tr h="22421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Разом фонд оплати праці з ЄСВ</a:t>
                      </a:r>
                    </a:p>
                  </a:txBody>
                  <a:tcPr marL="6685" marR="6685" marT="6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2 836 607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3 652 786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6 489 393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833066"/>
                  </a:ext>
                </a:extLst>
              </a:tr>
              <a:tr h="291480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Курси та МВА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196 845</a:t>
                      </a:r>
                    </a:p>
                  </a:txBody>
                  <a:tcPr marL="6685" marR="6685" marT="6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297 622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494 468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807830"/>
                  </a:ext>
                </a:extLst>
              </a:tr>
              <a:tr h="22421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ЕСВ 22%</a:t>
                      </a:r>
                    </a:p>
                  </a:txBody>
                  <a:tcPr marL="6685" marR="6685" marT="6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43 306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65 477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108 783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607583"/>
                  </a:ext>
                </a:extLst>
              </a:tr>
              <a:tr h="22421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Разом витрати  за курси та МВА з ЄСВ</a:t>
                      </a:r>
                    </a:p>
                  </a:txBody>
                  <a:tcPr marL="6685" marR="6685" marT="6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240 151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363 099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603 250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315006"/>
                  </a:ext>
                </a:extLst>
              </a:tr>
              <a:tr h="26905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ВСЬОГО ФОП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2 521 933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3 291 709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5 813 642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388210"/>
                  </a:ext>
                </a:extLst>
              </a:tr>
              <a:tr h="26905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Разом з ЕСВ 22%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3 076 758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4 015 885</a:t>
                      </a:r>
                    </a:p>
                  </a:txBody>
                  <a:tcPr marL="6685" marR="6685" marT="6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7 092 643</a:t>
                      </a:r>
                    </a:p>
                  </a:txBody>
                  <a:tcPr marL="6685" marR="6685" marT="6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653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990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108A0633-1251-46C0-9400-541D1BB2B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551611"/>
              </p:ext>
            </p:extLst>
          </p:nvPr>
        </p:nvGraphicFramePr>
        <p:xfrm>
          <a:off x="783770" y="457200"/>
          <a:ext cx="10787743" cy="5656151"/>
        </p:xfrm>
        <a:graphic>
          <a:graphicData uri="http://schemas.openxmlformats.org/drawingml/2006/table">
            <a:tbl>
              <a:tblPr/>
              <a:tblGrid>
                <a:gridCol w="901718">
                  <a:extLst>
                    <a:ext uri="{9D8B030D-6E8A-4147-A177-3AD203B41FA5}">
                      <a16:colId xmlns:a16="http://schemas.microsoft.com/office/drawing/2014/main" val="2424631404"/>
                    </a:ext>
                  </a:extLst>
                </a:gridCol>
                <a:gridCol w="5635739">
                  <a:extLst>
                    <a:ext uri="{9D8B030D-6E8A-4147-A177-3AD203B41FA5}">
                      <a16:colId xmlns:a16="http://schemas.microsoft.com/office/drawing/2014/main" val="3811392357"/>
                    </a:ext>
                  </a:extLst>
                </a:gridCol>
                <a:gridCol w="1995990">
                  <a:extLst>
                    <a:ext uri="{9D8B030D-6E8A-4147-A177-3AD203B41FA5}">
                      <a16:colId xmlns:a16="http://schemas.microsoft.com/office/drawing/2014/main" val="2505458771"/>
                    </a:ext>
                  </a:extLst>
                </a:gridCol>
                <a:gridCol w="1127148">
                  <a:extLst>
                    <a:ext uri="{9D8B030D-6E8A-4147-A177-3AD203B41FA5}">
                      <a16:colId xmlns:a16="http://schemas.microsoft.com/office/drawing/2014/main" val="176916838"/>
                    </a:ext>
                  </a:extLst>
                </a:gridCol>
                <a:gridCol w="1127148">
                  <a:extLst>
                    <a:ext uri="{9D8B030D-6E8A-4147-A177-3AD203B41FA5}">
                      <a16:colId xmlns:a16="http://schemas.microsoft.com/office/drawing/2014/main" val="2464056630"/>
                    </a:ext>
                  </a:extLst>
                </a:gridCol>
              </a:tblGrid>
              <a:tr h="4289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uk-U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ВИТРАТИ НА РЕКЛАМУ 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753661"/>
                  </a:ext>
                </a:extLst>
              </a:tr>
              <a:tr h="608835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 реклами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півр.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півр.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111757"/>
                  </a:ext>
                </a:extLst>
              </a:tr>
              <a:tr h="332092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Інтернет просування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483036"/>
                  </a:ext>
                </a:extLst>
              </a:tr>
              <a:tr h="332092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Банерна реклама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Education,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Osvita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441872"/>
                  </a:ext>
                </a:extLst>
              </a:tr>
              <a:tr h="332092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Реклама в ЗМІ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653630"/>
                  </a:ext>
                </a:extLst>
              </a:tr>
              <a:tr h="332092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Відео Вроцлав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823219"/>
                  </a:ext>
                </a:extLst>
              </a:tr>
              <a:tr h="332092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Відео по грантам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698474"/>
                  </a:ext>
                </a:extLst>
              </a:tr>
              <a:tr h="332092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Відео до дня відкритих дверей+спеціальності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202203"/>
                  </a:ext>
                </a:extLst>
              </a:tr>
              <a:tr h="332092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Борди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060414"/>
                  </a:ext>
                </a:extLst>
              </a:tr>
              <a:tr h="34421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Модернізація сайту ЕТІ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36080"/>
                  </a:ext>
                </a:extLst>
              </a:tr>
              <a:tr h="332092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Рекламна продукція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354494"/>
                  </a:ext>
                </a:extLst>
              </a:tr>
              <a:tr h="639969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Заходи з профорієнтації (день відкритих дверей)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916056"/>
                  </a:ext>
                </a:extLst>
              </a:tr>
              <a:tr h="639969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 карта, екскурсія по інституту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63430"/>
                  </a:ext>
                </a:extLst>
              </a:tr>
              <a:tr h="332092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РАЗОМ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186 620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25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85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3A76ED6F-959F-4ADE-A47C-36946C9497D3}"/>
              </a:ext>
            </a:extLst>
          </p:cNvPr>
          <p:cNvGraphicFramePr>
            <a:graphicFrameLocks noGrp="1"/>
          </p:cNvGraphicFramePr>
          <p:nvPr/>
        </p:nvGraphicFramePr>
        <p:xfrm>
          <a:off x="1208314" y="326572"/>
          <a:ext cx="10243457" cy="6518546"/>
        </p:xfrm>
        <a:graphic>
          <a:graphicData uri="http://schemas.openxmlformats.org/drawingml/2006/table">
            <a:tbl>
              <a:tblPr/>
              <a:tblGrid>
                <a:gridCol w="1391087">
                  <a:extLst>
                    <a:ext uri="{9D8B030D-6E8A-4147-A177-3AD203B41FA5}">
                      <a16:colId xmlns:a16="http://schemas.microsoft.com/office/drawing/2014/main" val="2464820464"/>
                    </a:ext>
                  </a:extLst>
                </a:gridCol>
                <a:gridCol w="4072090">
                  <a:extLst>
                    <a:ext uri="{9D8B030D-6E8A-4147-A177-3AD203B41FA5}">
                      <a16:colId xmlns:a16="http://schemas.microsoft.com/office/drawing/2014/main" val="509420329"/>
                    </a:ext>
                  </a:extLst>
                </a:gridCol>
                <a:gridCol w="1947522">
                  <a:extLst>
                    <a:ext uri="{9D8B030D-6E8A-4147-A177-3AD203B41FA5}">
                      <a16:colId xmlns:a16="http://schemas.microsoft.com/office/drawing/2014/main" val="4110172219"/>
                    </a:ext>
                  </a:extLst>
                </a:gridCol>
                <a:gridCol w="1340501">
                  <a:extLst>
                    <a:ext uri="{9D8B030D-6E8A-4147-A177-3AD203B41FA5}">
                      <a16:colId xmlns:a16="http://schemas.microsoft.com/office/drawing/2014/main" val="2814840232"/>
                    </a:ext>
                  </a:extLst>
                </a:gridCol>
                <a:gridCol w="1492257">
                  <a:extLst>
                    <a:ext uri="{9D8B030D-6E8A-4147-A177-3AD203B41FA5}">
                      <a16:colId xmlns:a16="http://schemas.microsoft.com/office/drawing/2014/main" val="1120017842"/>
                    </a:ext>
                  </a:extLst>
                </a:gridCol>
              </a:tblGrid>
              <a:tr h="367524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ЕТІ 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074092"/>
                  </a:ext>
                </a:extLst>
              </a:tr>
              <a:tr h="3675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ЗВІТ ПРО ФІНАНСОВІ РЕЗУЛЬТАТИ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р.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2020р.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395138"/>
                  </a:ext>
                </a:extLst>
              </a:tr>
              <a:tr h="307520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код рядка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Стаття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сума, тис.грн.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темпи росту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04851"/>
                  </a:ext>
                </a:extLst>
              </a:tr>
              <a:tr h="568415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Собівартість реалізованої продукції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5 190,6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4 469,9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032804"/>
                  </a:ext>
                </a:extLst>
              </a:tr>
              <a:tr h="5246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оренда приміщення, оренда майна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314118"/>
                  </a:ext>
                </a:extLst>
              </a:tr>
              <a:tr h="3075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заробітна плата (з податками)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37868"/>
                  </a:ext>
                </a:extLst>
              </a:tr>
              <a:tr h="3075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енергоносії (газ,вода,електр.)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156005"/>
                  </a:ext>
                </a:extLst>
              </a:tr>
              <a:tr h="3075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Амортизація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319419"/>
                  </a:ext>
                </a:extLst>
              </a:tr>
              <a:tr h="3075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загальновиробничі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76624"/>
                  </a:ext>
                </a:extLst>
              </a:tr>
              <a:tr h="307520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операційні витрати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26394"/>
                  </a:ext>
                </a:extLst>
              </a:tr>
              <a:tr h="6075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Зарплата адміністративного персоналу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09988"/>
                  </a:ext>
                </a:extLst>
              </a:tr>
              <a:tr h="3075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Акредитація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27521"/>
                  </a:ext>
                </a:extLst>
              </a:tr>
              <a:tr h="3075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Рекламні заходи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530927"/>
                  </a:ext>
                </a:extLst>
              </a:tr>
              <a:tr h="3075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витрати опер.діяльності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367634"/>
                  </a:ext>
                </a:extLst>
              </a:tr>
              <a:tr h="307520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Реалізація ТМЦ/ОЗ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414950"/>
                  </a:ext>
                </a:extLst>
              </a:tr>
              <a:tr h="307520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Разом витрати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952048"/>
                  </a:ext>
                </a:extLst>
              </a:tr>
              <a:tr h="307520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Результат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-2110,5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194768"/>
                  </a:ext>
                </a:extLst>
              </a:tr>
              <a:tr h="307520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EBITDA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-1295,1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467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1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A3D810A2-D915-4B0C-8627-F15A39D51DFC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85057"/>
          <a:ext cx="10657113" cy="6577872"/>
        </p:xfrm>
        <a:graphic>
          <a:graphicData uri="http://schemas.openxmlformats.org/drawingml/2006/table">
            <a:tbl>
              <a:tblPr/>
              <a:tblGrid>
                <a:gridCol w="565480">
                  <a:extLst>
                    <a:ext uri="{9D8B030D-6E8A-4147-A177-3AD203B41FA5}">
                      <a16:colId xmlns:a16="http://schemas.microsoft.com/office/drawing/2014/main" val="1812732138"/>
                    </a:ext>
                  </a:extLst>
                </a:gridCol>
                <a:gridCol w="4175848">
                  <a:extLst>
                    <a:ext uri="{9D8B030D-6E8A-4147-A177-3AD203B41FA5}">
                      <a16:colId xmlns:a16="http://schemas.microsoft.com/office/drawing/2014/main" val="2747750423"/>
                    </a:ext>
                  </a:extLst>
                </a:gridCol>
                <a:gridCol w="1544194">
                  <a:extLst>
                    <a:ext uri="{9D8B030D-6E8A-4147-A177-3AD203B41FA5}">
                      <a16:colId xmlns:a16="http://schemas.microsoft.com/office/drawing/2014/main" val="3931103480"/>
                    </a:ext>
                  </a:extLst>
                </a:gridCol>
                <a:gridCol w="1457197">
                  <a:extLst>
                    <a:ext uri="{9D8B030D-6E8A-4147-A177-3AD203B41FA5}">
                      <a16:colId xmlns:a16="http://schemas.microsoft.com/office/drawing/2014/main" val="482191551"/>
                    </a:ext>
                  </a:extLst>
                </a:gridCol>
                <a:gridCol w="1457197">
                  <a:extLst>
                    <a:ext uri="{9D8B030D-6E8A-4147-A177-3AD203B41FA5}">
                      <a16:colId xmlns:a16="http://schemas.microsoft.com/office/drawing/2014/main" val="175454900"/>
                    </a:ext>
                  </a:extLst>
                </a:gridCol>
                <a:gridCol w="1457197">
                  <a:extLst>
                    <a:ext uri="{9D8B030D-6E8A-4147-A177-3AD203B41FA5}">
                      <a16:colId xmlns:a16="http://schemas.microsoft.com/office/drawing/2014/main" val="3584961576"/>
                    </a:ext>
                  </a:extLst>
                </a:gridCol>
              </a:tblGrid>
              <a:tr h="337813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ДОХОДИ ТА ВИТРАТИ 2021 р.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551248"/>
                  </a:ext>
                </a:extLst>
              </a:tr>
              <a:tr h="337813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План/Факт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378192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Статті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 2021рік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частка,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2021 рік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виконання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25834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РЕАЛІЗАЦІЯ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848535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освітні послуги (студенти)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818961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освітні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послуги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(МВА,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курси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4 680,0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762193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благодійна допомога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770304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суборенда приміщення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402900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надходження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56034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 благодійної допомоги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010233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РАЗОМ ДОХОДИ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6 295,7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067756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79939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ВИТРАТИ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596423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акредитація (+ сертифікати)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818754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оренда приміщення, оренда майна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002095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заробітна плата (з податками)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6 221,0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5 295,8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424518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Реклама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619042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енергоносії (газ,вода,електр.)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29710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Амортизація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030445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витрати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723693"/>
                  </a:ext>
                </a:extLst>
              </a:tr>
              <a:tr h="46167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РАЗОМ витрат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8 047,6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6 500,8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2174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ПРИБУТОК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-1 796,7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517412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-1 433,7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5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05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99E946FF-67C4-4293-885F-3F52319219E6}"/>
              </a:ext>
            </a:extLst>
          </p:cNvPr>
          <p:cNvGraphicFramePr>
            <a:graphicFrameLocks noGrp="1"/>
          </p:cNvGraphicFramePr>
          <p:nvPr/>
        </p:nvGraphicFramePr>
        <p:xfrm>
          <a:off x="1132114" y="348343"/>
          <a:ext cx="10156372" cy="6140544"/>
        </p:xfrm>
        <a:graphic>
          <a:graphicData uri="http://schemas.openxmlformats.org/drawingml/2006/table">
            <a:tbl>
              <a:tblPr/>
              <a:tblGrid>
                <a:gridCol w="1480457">
                  <a:extLst>
                    <a:ext uri="{9D8B030D-6E8A-4147-A177-3AD203B41FA5}">
                      <a16:colId xmlns:a16="http://schemas.microsoft.com/office/drawing/2014/main" val="1048279500"/>
                    </a:ext>
                  </a:extLst>
                </a:gridCol>
                <a:gridCol w="4463143">
                  <a:extLst>
                    <a:ext uri="{9D8B030D-6E8A-4147-A177-3AD203B41FA5}">
                      <a16:colId xmlns:a16="http://schemas.microsoft.com/office/drawing/2014/main" val="2046146164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825835419"/>
                    </a:ext>
                  </a:extLst>
                </a:gridCol>
                <a:gridCol w="1382486">
                  <a:extLst>
                    <a:ext uri="{9D8B030D-6E8A-4147-A177-3AD203B41FA5}">
                      <a16:colId xmlns:a16="http://schemas.microsoft.com/office/drawing/2014/main" val="1447716490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642466029"/>
                    </a:ext>
                  </a:extLst>
                </a:gridCol>
              </a:tblGrid>
              <a:tr h="45049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Виконання фінансових цілей 2021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457585"/>
                  </a:ext>
                </a:extLst>
              </a:tr>
              <a:tr h="36603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Показник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відх.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40141"/>
                  </a:ext>
                </a:extLst>
              </a:tr>
              <a:tr h="37541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2021 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тис.грн.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539650"/>
                  </a:ext>
                </a:extLst>
              </a:tr>
              <a:tr h="7320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Вийти на рівень беззбитковості  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6050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4616,9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76,30%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154370"/>
                  </a:ext>
                </a:extLst>
              </a:tr>
              <a:tr h="68513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Дохід від освітніх послуг 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32564"/>
                  </a:ext>
                </a:extLst>
              </a:tr>
              <a:tr h="7414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Дохід від освітніх послуг студентам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2152,8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141,60%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694692"/>
                  </a:ext>
                </a:extLst>
              </a:tr>
              <a:tr h="75333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Дохід від курсів та тренінгів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4680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2464,1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52,70%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322060"/>
                  </a:ext>
                </a:extLst>
              </a:tr>
              <a:tr h="203663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Залучення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коштів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місцевих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бюджетів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підготовка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операторів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верстатів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 ПК для Центу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зайнятості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931" marR="6931" marT="6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020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B13664C2-EFC3-4FA7-B32A-3765F3B42557}"/>
              </a:ext>
            </a:extLst>
          </p:cNvPr>
          <p:cNvGraphicFramePr>
            <a:graphicFrameLocks noGrp="1"/>
          </p:cNvGraphicFramePr>
          <p:nvPr/>
        </p:nvGraphicFramePr>
        <p:xfrm>
          <a:off x="696686" y="533400"/>
          <a:ext cx="10885714" cy="5987143"/>
        </p:xfrm>
        <a:graphic>
          <a:graphicData uri="http://schemas.openxmlformats.org/drawingml/2006/table">
            <a:tbl>
              <a:tblPr/>
              <a:tblGrid>
                <a:gridCol w="1185137">
                  <a:extLst>
                    <a:ext uri="{9D8B030D-6E8A-4147-A177-3AD203B41FA5}">
                      <a16:colId xmlns:a16="http://schemas.microsoft.com/office/drawing/2014/main" val="196353286"/>
                    </a:ext>
                  </a:extLst>
                </a:gridCol>
                <a:gridCol w="4586926">
                  <a:extLst>
                    <a:ext uri="{9D8B030D-6E8A-4147-A177-3AD203B41FA5}">
                      <a16:colId xmlns:a16="http://schemas.microsoft.com/office/drawing/2014/main" val="4279010085"/>
                    </a:ext>
                  </a:extLst>
                </a:gridCol>
                <a:gridCol w="1558238">
                  <a:extLst>
                    <a:ext uri="{9D8B030D-6E8A-4147-A177-3AD203B41FA5}">
                      <a16:colId xmlns:a16="http://schemas.microsoft.com/office/drawing/2014/main" val="3999690451"/>
                    </a:ext>
                  </a:extLst>
                </a:gridCol>
                <a:gridCol w="1733812">
                  <a:extLst>
                    <a:ext uri="{9D8B030D-6E8A-4147-A177-3AD203B41FA5}">
                      <a16:colId xmlns:a16="http://schemas.microsoft.com/office/drawing/2014/main" val="3890936511"/>
                    </a:ext>
                  </a:extLst>
                </a:gridCol>
                <a:gridCol w="1821601">
                  <a:extLst>
                    <a:ext uri="{9D8B030D-6E8A-4147-A177-3AD203B41FA5}">
                      <a16:colId xmlns:a16="http://schemas.microsoft.com/office/drawing/2014/main" val="3253085394"/>
                    </a:ext>
                  </a:extLst>
                </a:gridCol>
              </a:tblGrid>
              <a:tr h="47897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Виконання фінансових цілей 2021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841648"/>
                  </a:ext>
                </a:extLst>
              </a:tr>
              <a:tr h="38916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Показник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відх.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407784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2021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тис.грн.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948146"/>
                  </a:ext>
                </a:extLst>
              </a:tr>
              <a:tr h="78830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Дохід від консалтингових послуг: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232801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Проведення фокус </a:t>
                      </a:r>
                      <a:r>
                        <a:rPr lang="uk-UA" sz="2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групп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362766"/>
                  </a:ext>
                </a:extLst>
              </a:tr>
              <a:tr h="78830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Проведення </a:t>
                      </a:r>
                      <a:r>
                        <a:rPr lang="uk-UA" sz="2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</a:t>
                      </a:r>
                      <a:r>
                        <a:rPr lang="uk-UA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опитування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59049"/>
                  </a:ext>
                </a:extLst>
              </a:tr>
              <a:tr h="15666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Дохід від збільшення вартості навчання на індекс інфляції 7% ( факт 22,6% 9500/7750)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40,62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81,20%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545689"/>
                  </a:ext>
                </a:extLst>
              </a:tr>
              <a:tr h="117747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Суборенда приміщення/інші надходження 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54,10%</a:t>
                      </a:r>
                    </a:p>
                  </a:txBody>
                  <a:tcPr marL="7543" marR="7543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244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32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0C2461A1-2AAE-4B42-932A-3027E313244F}"/>
              </a:ext>
            </a:extLst>
          </p:cNvPr>
          <p:cNvGraphicFramePr>
            <a:graphicFrameLocks noGrp="1"/>
          </p:cNvGraphicFramePr>
          <p:nvPr/>
        </p:nvGraphicFramePr>
        <p:xfrm>
          <a:off x="925287" y="152400"/>
          <a:ext cx="10602684" cy="5950311"/>
        </p:xfrm>
        <a:graphic>
          <a:graphicData uri="http://schemas.openxmlformats.org/drawingml/2006/table">
            <a:tbl>
              <a:tblPr/>
              <a:tblGrid>
                <a:gridCol w="653310">
                  <a:extLst>
                    <a:ext uri="{9D8B030D-6E8A-4147-A177-3AD203B41FA5}">
                      <a16:colId xmlns:a16="http://schemas.microsoft.com/office/drawing/2014/main" val="1519354080"/>
                    </a:ext>
                  </a:extLst>
                </a:gridCol>
                <a:gridCol w="2395471">
                  <a:extLst>
                    <a:ext uri="{9D8B030D-6E8A-4147-A177-3AD203B41FA5}">
                      <a16:colId xmlns:a16="http://schemas.microsoft.com/office/drawing/2014/main" val="2770410516"/>
                    </a:ext>
                  </a:extLst>
                </a:gridCol>
                <a:gridCol w="2395471">
                  <a:extLst>
                    <a:ext uri="{9D8B030D-6E8A-4147-A177-3AD203B41FA5}">
                      <a16:colId xmlns:a16="http://schemas.microsoft.com/office/drawing/2014/main" val="4001118243"/>
                    </a:ext>
                  </a:extLst>
                </a:gridCol>
                <a:gridCol w="1020798">
                  <a:extLst>
                    <a:ext uri="{9D8B030D-6E8A-4147-A177-3AD203B41FA5}">
                      <a16:colId xmlns:a16="http://schemas.microsoft.com/office/drawing/2014/main" val="3130801353"/>
                    </a:ext>
                  </a:extLst>
                </a:gridCol>
                <a:gridCol w="843860">
                  <a:extLst>
                    <a:ext uri="{9D8B030D-6E8A-4147-A177-3AD203B41FA5}">
                      <a16:colId xmlns:a16="http://schemas.microsoft.com/office/drawing/2014/main" val="3130871352"/>
                    </a:ext>
                  </a:extLst>
                </a:gridCol>
                <a:gridCol w="1048020">
                  <a:extLst>
                    <a:ext uri="{9D8B030D-6E8A-4147-A177-3AD203B41FA5}">
                      <a16:colId xmlns:a16="http://schemas.microsoft.com/office/drawing/2014/main" val="831994039"/>
                    </a:ext>
                  </a:extLst>
                </a:gridCol>
                <a:gridCol w="939134">
                  <a:extLst>
                    <a:ext uri="{9D8B030D-6E8A-4147-A177-3AD203B41FA5}">
                      <a16:colId xmlns:a16="http://schemas.microsoft.com/office/drawing/2014/main" val="2197456011"/>
                    </a:ext>
                  </a:extLst>
                </a:gridCol>
                <a:gridCol w="653310">
                  <a:extLst>
                    <a:ext uri="{9D8B030D-6E8A-4147-A177-3AD203B41FA5}">
                      <a16:colId xmlns:a16="http://schemas.microsoft.com/office/drawing/2014/main" val="3825469070"/>
                    </a:ext>
                  </a:extLst>
                </a:gridCol>
                <a:gridCol w="653310">
                  <a:extLst>
                    <a:ext uri="{9D8B030D-6E8A-4147-A177-3AD203B41FA5}">
                      <a16:colId xmlns:a16="http://schemas.microsoft.com/office/drawing/2014/main" val="937991182"/>
                    </a:ext>
                  </a:extLst>
                </a:gridCol>
              </a:tblGrid>
              <a:tr h="35602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ВСТУПНА КАМПАНІЯ 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814176"/>
                  </a:ext>
                </a:extLst>
              </a:tr>
              <a:tr h="254305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879735"/>
                  </a:ext>
                </a:extLst>
              </a:tr>
              <a:tr h="724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Спеціальність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 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Виконання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981850"/>
                  </a:ext>
                </a:extLst>
              </a:tr>
              <a:tr h="51878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 спеціальності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74273"/>
                  </a:ext>
                </a:extLst>
              </a:tr>
              <a:tr h="45775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ІНСТИТУТ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743763"/>
                  </a:ext>
                </a:extLst>
              </a:tr>
              <a:tr h="2949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базі ПЗСО (1 курс)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266560"/>
                  </a:ext>
                </a:extLst>
              </a:tr>
              <a:tr h="57981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Економічний факультет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174457"/>
                  </a:ext>
                </a:extLst>
              </a:tr>
              <a:tr h="3051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Облік і оподаткування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162147"/>
                  </a:ext>
                </a:extLst>
              </a:tr>
              <a:tr h="61033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Фінанси, банківська справа та страхування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098952"/>
                  </a:ext>
                </a:extLst>
              </a:tr>
              <a:tr h="3051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Менеджмент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238196"/>
                  </a:ext>
                </a:extLst>
              </a:tr>
              <a:tr h="3051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Маркетинг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026352"/>
                  </a:ext>
                </a:extLst>
              </a:tr>
              <a:tr h="3051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Економіка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837647"/>
                  </a:ext>
                </a:extLst>
              </a:tr>
              <a:tr h="3051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Технічний факультет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782577"/>
                  </a:ext>
                </a:extLst>
              </a:tr>
              <a:tr h="3051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Комп'ютерні науки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701592"/>
                  </a:ext>
                </a:extLst>
              </a:tr>
              <a:tr h="3051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Прикладна механіка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430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60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05B991C0-AA4E-4A3B-86A0-69BCFD697751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217713"/>
          <a:ext cx="10297888" cy="6480528"/>
        </p:xfrm>
        <a:graphic>
          <a:graphicData uri="http://schemas.openxmlformats.org/drawingml/2006/table">
            <a:tbl>
              <a:tblPr/>
              <a:tblGrid>
                <a:gridCol w="662598">
                  <a:extLst>
                    <a:ext uri="{9D8B030D-6E8A-4147-A177-3AD203B41FA5}">
                      <a16:colId xmlns:a16="http://schemas.microsoft.com/office/drawing/2014/main" val="3537006762"/>
                    </a:ext>
                  </a:extLst>
                </a:gridCol>
                <a:gridCol w="2429528">
                  <a:extLst>
                    <a:ext uri="{9D8B030D-6E8A-4147-A177-3AD203B41FA5}">
                      <a16:colId xmlns:a16="http://schemas.microsoft.com/office/drawing/2014/main" val="2663871362"/>
                    </a:ext>
                  </a:extLst>
                </a:gridCol>
                <a:gridCol w="2429528">
                  <a:extLst>
                    <a:ext uri="{9D8B030D-6E8A-4147-A177-3AD203B41FA5}">
                      <a16:colId xmlns:a16="http://schemas.microsoft.com/office/drawing/2014/main" val="1169837615"/>
                    </a:ext>
                  </a:extLst>
                </a:gridCol>
                <a:gridCol w="1035311">
                  <a:extLst>
                    <a:ext uri="{9D8B030D-6E8A-4147-A177-3AD203B41FA5}">
                      <a16:colId xmlns:a16="http://schemas.microsoft.com/office/drawing/2014/main" val="1461402989"/>
                    </a:ext>
                  </a:extLst>
                </a:gridCol>
                <a:gridCol w="855857">
                  <a:extLst>
                    <a:ext uri="{9D8B030D-6E8A-4147-A177-3AD203B41FA5}">
                      <a16:colId xmlns:a16="http://schemas.microsoft.com/office/drawing/2014/main" val="2294844424"/>
                    </a:ext>
                  </a:extLst>
                </a:gridCol>
                <a:gridCol w="1062919">
                  <a:extLst>
                    <a:ext uri="{9D8B030D-6E8A-4147-A177-3AD203B41FA5}">
                      <a16:colId xmlns:a16="http://schemas.microsoft.com/office/drawing/2014/main" val="2598768602"/>
                    </a:ext>
                  </a:extLst>
                </a:gridCol>
                <a:gridCol w="761987">
                  <a:extLst>
                    <a:ext uri="{9D8B030D-6E8A-4147-A177-3AD203B41FA5}">
                      <a16:colId xmlns:a16="http://schemas.microsoft.com/office/drawing/2014/main" val="470105750"/>
                    </a:ext>
                  </a:extLst>
                </a:gridCol>
                <a:gridCol w="530080">
                  <a:extLst>
                    <a:ext uri="{9D8B030D-6E8A-4147-A177-3AD203B41FA5}">
                      <a16:colId xmlns:a16="http://schemas.microsoft.com/office/drawing/2014/main" val="849887140"/>
                    </a:ext>
                  </a:extLst>
                </a:gridCol>
                <a:gridCol w="530080">
                  <a:extLst>
                    <a:ext uri="{9D8B030D-6E8A-4147-A177-3AD203B41FA5}">
                      <a16:colId xmlns:a16="http://schemas.microsoft.com/office/drawing/2014/main" val="1933103405"/>
                    </a:ext>
                  </a:extLst>
                </a:gridCol>
              </a:tblGrid>
              <a:tr h="43018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uk-U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ВСТУПНА КАМПАНІЯ 2021</a:t>
                      </a:r>
                    </a:p>
                  </a:txBody>
                  <a:tcPr marL="6993" marR="6993" marT="6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7012"/>
                  </a:ext>
                </a:extLst>
              </a:tr>
              <a:tr h="246507"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" marR="6993" marT="6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" marR="6993" marT="6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" marR="6993" marT="6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" marR="6993" marT="6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" marR="6993" marT="6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" marR="6993" marT="6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" marR="6993" marT="6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" marR="6993" marT="6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" marR="6993" marT="6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525246"/>
                  </a:ext>
                </a:extLst>
              </a:tr>
              <a:tr h="7025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993" marR="6993" marT="6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Спеціальність</a:t>
                      </a:r>
                    </a:p>
                  </a:txBody>
                  <a:tcPr marL="6993" marR="6993" marT="6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2021</a:t>
                      </a:r>
                    </a:p>
                  </a:txBody>
                  <a:tcPr marL="6993" marR="6993" marT="6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 2021</a:t>
                      </a:r>
                    </a:p>
                  </a:txBody>
                  <a:tcPr marL="6993" marR="6993" marT="6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Виконання %</a:t>
                      </a:r>
                    </a:p>
                  </a:txBody>
                  <a:tcPr marL="6993" marR="6993" marT="6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993" marR="6993" marT="6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993" marR="6993" marT="6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993" marR="6993" marT="6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74535"/>
                  </a:ext>
                </a:extLst>
              </a:tr>
              <a:tr h="5028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993" marR="6993" marT="6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 спеціальності</a:t>
                      </a:r>
                    </a:p>
                  </a:txBody>
                  <a:tcPr marL="6993" marR="6993" marT="6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888733"/>
                  </a:ext>
                </a:extLst>
              </a:tr>
              <a:tr h="44371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ІНСТИТУТ</a:t>
                      </a:r>
                    </a:p>
                  </a:txBody>
                  <a:tcPr marL="6993" marR="6993" marT="6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493678"/>
                  </a:ext>
                </a:extLst>
              </a:tr>
              <a:tr h="28923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базі Молодшого спеціаліста (2,3 курс)</a:t>
                      </a:r>
                    </a:p>
                  </a:txBody>
                  <a:tcPr marL="6993" marR="6993" marT="6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6993" marR="6993" marT="6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20,5%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857871"/>
                  </a:ext>
                </a:extLst>
              </a:tr>
              <a:tr h="568600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Економічний факультет</a:t>
                      </a:r>
                    </a:p>
                  </a:txBody>
                  <a:tcPr marL="6993" marR="6993" marT="6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36,8%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205318"/>
                  </a:ext>
                </a:extLst>
              </a:tr>
              <a:tr h="29581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071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Облік і оподаткування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22,2%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863520"/>
                  </a:ext>
                </a:extLst>
              </a:tr>
              <a:tr h="59161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Фінанси, банківська справа та страхування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60,0%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667438"/>
                  </a:ext>
                </a:extLst>
              </a:tr>
              <a:tr h="29581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073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Менеджмент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72803"/>
                  </a:ext>
                </a:extLst>
              </a:tr>
              <a:tr h="29581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075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Маркетинг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40,0%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689518"/>
                  </a:ext>
                </a:extLst>
              </a:tr>
              <a:tr h="29581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Економіка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873080"/>
                  </a:ext>
                </a:extLst>
              </a:tr>
              <a:tr h="29581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Технічний факультет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5,0%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939816"/>
                  </a:ext>
                </a:extLst>
              </a:tr>
              <a:tr h="29581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Комп'ютерні науки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937995"/>
                  </a:ext>
                </a:extLst>
              </a:tr>
              <a:tr h="29581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Прикладна механіка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10,0%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310925"/>
                  </a:ext>
                </a:extLst>
              </a:tr>
              <a:tr h="29581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415595"/>
                  </a:ext>
                </a:extLst>
              </a:tr>
              <a:tr h="3352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БАКАЛАВРАТ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30,6%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5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2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42E54393-8FCA-4E81-A711-2D990B318AC3}"/>
              </a:ext>
            </a:extLst>
          </p:cNvPr>
          <p:cNvGraphicFramePr>
            <a:graphicFrameLocks noGrp="1"/>
          </p:cNvGraphicFramePr>
          <p:nvPr/>
        </p:nvGraphicFramePr>
        <p:xfrm>
          <a:off x="566056" y="293913"/>
          <a:ext cx="10798631" cy="6237515"/>
        </p:xfrm>
        <a:graphic>
          <a:graphicData uri="http://schemas.openxmlformats.org/drawingml/2006/table">
            <a:tbl>
              <a:tblPr/>
              <a:tblGrid>
                <a:gridCol w="665385">
                  <a:extLst>
                    <a:ext uri="{9D8B030D-6E8A-4147-A177-3AD203B41FA5}">
                      <a16:colId xmlns:a16="http://schemas.microsoft.com/office/drawing/2014/main" val="723910173"/>
                    </a:ext>
                  </a:extLst>
                </a:gridCol>
                <a:gridCol w="2439741">
                  <a:extLst>
                    <a:ext uri="{9D8B030D-6E8A-4147-A177-3AD203B41FA5}">
                      <a16:colId xmlns:a16="http://schemas.microsoft.com/office/drawing/2014/main" val="2332373403"/>
                    </a:ext>
                  </a:extLst>
                </a:gridCol>
                <a:gridCol w="2439741">
                  <a:extLst>
                    <a:ext uri="{9D8B030D-6E8A-4147-A177-3AD203B41FA5}">
                      <a16:colId xmlns:a16="http://schemas.microsoft.com/office/drawing/2014/main" val="165805926"/>
                    </a:ext>
                  </a:extLst>
                </a:gridCol>
                <a:gridCol w="1039663">
                  <a:extLst>
                    <a:ext uri="{9D8B030D-6E8A-4147-A177-3AD203B41FA5}">
                      <a16:colId xmlns:a16="http://schemas.microsoft.com/office/drawing/2014/main" val="2938019617"/>
                    </a:ext>
                  </a:extLst>
                </a:gridCol>
                <a:gridCol w="859455">
                  <a:extLst>
                    <a:ext uri="{9D8B030D-6E8A-4147-A177-3AD203B41FA5}">
                      <a16:colId xmlns:a16="http://schemas.microsoft.com/office/drawing/2014/main" val="796783292"/>
                    </a:ext>
                  </a:extLst>
                </a:gridCol>
                <a:gridCol w="1253702">
                  <a:extLst>
                    <a:ext uri="{9D8B030D-6E8A-4147-A177-3AD203B41FA5}">
                      <a16:colId xmlns:a16="http://schemas.microsoft.com/office/drawing/2014/main" val="2470696151"/>
                    </a:ext>
                  </a:extLst>
                </a:gridCol>
                <a:gridCol w="770174">
                  <a:extLst>
                    <a:ext uri="{9D8B030D-6E8A-4147-A177-3AD203B41FA5}">
                      <a16:colId xmlns:a16="http://schemas.microsoft.com/office/drawing/2014/main" val="2842861414"/>
                    </a:ext>
                  </a:extLst>
                </a:gridCol>
                <a:gridCol w="665385">
                  <a:extLst>
                    <a:ext uri="{9D8B030D-6E8A-4147-A177-3AD203B41FA5}">
                      <a16:colId xmlns:a16="http://schemas.microsoft.com/office/drawing/2014/main" val="2192157145"/>
                    </a:ext>
                  </a:extLst>
                </a:gridCol>
                <a:gridCol w="665385">
                  <a:extLst>
                    <a:ext uri="{9D8B030D-6E8A-4147-A177-3AD203B41FA5}">
                      <a16:colId xmlns:a16="http://schemas.microsoft.com/office/drawing/2014/main" val="1690286478"/>
                    </a:ext>
                  </a:extLst>
                </a:gridCol>
              </a:tblGrid>
              <a:tr h="43380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ВСТУПНА КАМПАНІЯ 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31121"/>
                  </a:ext>
                </a:extLst>
              </a:tr>
              <a:tr h="309862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345081"/>
                  </a:ext>
                </a:extLst>
              </a:tr>
              <a:tr h="8831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Спеціальність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 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Виконання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962918"/>
                  </a:ext>
                </a:extLst>
              </a:tr>
              <a:tr h="63211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 спеціальності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</a:t>
                      </a:r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студ.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209936"/>
                  </a:ext>
                </a:extLst>
              </a:tr>
              <a:tr h="5577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ІНСТИТУТ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360767"/>
                  </a:ext>
                </a:extLst>
              </a:tr>
              <a:tr h="3594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базі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Молодшого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спеціаліста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(2,3 курс)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550500"/>
                  </a:ext>
                </a:extLst>
              </a:tr>
              <a:tr h="37183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453445"/>
                  </a:ext>
                </a:extLst>
              </a:tr>
              <a:tr h="4090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МАГІСТРАТУРА МЕНЕДЖМЕНТ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80035"/>
                  </a:ext>
                </a:extLst>
              </a:tr>
              <a:tr h="3718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73038"/>
                  </a:ext>
                </a:extLst>
              </a:tr>
              <a:tr h="3718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КОЛЕДЖ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75888"/>
                  </a:ext>
                </a:extLst>
              </a:tr>
              <a:tr h="74366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Фінанси, банківська справа та страхування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529392"/>
                  </a:ext>
                </a:extLst>
              </a:tr>
              <a:tr h="371834">
                <a:tc>
                  <a:txBody>
                    <a:bodyPr/>
                    <a:lstStyle/>
                    <a:p>
                      <a:pPr algn="l" fontAlgn="b"/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805306"/>
                  </a:ext>
                </a:extLst>
              </a:tr>
              <a:tr h="4214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ВСЬОГО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27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44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3185</Words>
  <Application>Microsoft Office PowerPoint</Application>
  <PresentationFormat>Широкий екран</PresentationFormat>
  <Paragraphs>1911</Paragraphs>
  <Slides>26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Аркуш</vt:lpstr>
      <vt:lpstr>ЗВІТ  ПРО ФІНАНСОВО-ГОСПОДАРСЬКУ ДІЯЛЬНІСТЬ  ЗА 2021 РІК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8</cp:revision>
  <cp:lastPrinted>2022-07-14T09:52:27Z</cp:lastPrinted>
  <dcterms:created xsi:type="dcterms:W3CDTF">2022-07-13T10:17:31Z</dcterms:created>
  <dcterms:modified xsi:type="dcterms:W3CDTF">2023-03-15T10:20:22Z</dcterms:modified>
</cp:coreProperties>
</file>