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525" r:id="rId3"/>
    <p:sldId id="526" r:id="rId4"/>
    <p:sldId id="527" r:id="rId5"/>
    <p:sldId id="528" r:id="rId6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7B0015-71B9-4B63-AAB8-6885F3367B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136010D8-E861-49DE-ADF5-D9E86C85E4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5B504E37-0CD7-4CA1-A6ED-88D4FCFC9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BA045-BF56-4F4D-90A1-C87E3F8E70A5}" type="datetimeFigureOut">
              <a:rPr lang="uk-UA" smtClean="0"/>
              <a:t>09.06.2023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12093EB4-32B1-4754-B7E8-71D799648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0DD3211E-6AB2-44BF-A51E-85159B6E3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1F55A-E97A-4A7F-97D8-26E6A727C61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16708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286C1C-28FA-414B-AAB1-B7CDC0E98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43E66887-A323-456F-B620-E1C1C98DE0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FF70F02B-C1EA-4EC8-8822-DE6B9343F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BA045-BF56-4F4D-90A1-C87E3F8E70A5}" type="datetimeFigureOut">
              <a:rPr lang="uk-UA" smtClean="0"/>
              <a:t>09.06.2023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6C1DF441-B3C2-4D8C-8B83-12E7BF6F3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8848F346-4920-4A55-A332-063DED540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1F55A-E97A-4A7F-97D8-26E6A727C61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30640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1D35D9D7-E303-4555-9536-57FE2A8A9C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98C591EF-939D-447A-8EA6-0157848E57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40CF112E-CA30-4DE0-96E7-6BE33BDF2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BA045-BF56-4F4D-90A1-C87E3F8E70A5}" type="datetimeFigureOut">
              <a:rPr lang="uk-UA" smtClean="0"/>
              <a:t>09.06.2023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11BBDB9D-7AA9-4214-B856-AF5F740FE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60E46096-370E-4832-BDDA-74506AFA5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1F55A-E97A-4A7F-97D8-26E6A727C61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36876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A23D16-BB8F-4D83-BD44-4C64C52A8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0969C0E-6BC1-4617-9B00-DDB2D13F4C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482A0E4C-7032-48CB-9ADB-AA3906383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BA045-BF56-4F4D-90A1-C87E3F8E70A5}" type="datetimeFigureOut">
              <a:rPr lang="uk-UA" smtClean="0"/>
              <a:t>09.06.2023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9E632CF1-BBDC-4D6E-9573-AABF8AC34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59CF8AB8-A602-4314-9A8C-25C5F787E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1F55A-E97A-4A7F-97D8-26E6A727C61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08526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E4E2E1-C7D0-4D03-93BF-CD131D7222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807293DD-6E9C-44AE-A951-BA242091AB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240C7927-4A3A-4D39-90A5-554343441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BA045-BF56-4F4D-90A1-C87E3F8E70A5}" type="datetimeFigureOut">
              <a:rPr lang="uk-UA" smtClean="0"/>
              <a:t>09.06.2023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8EB2F190-F9C9-426D-81F3-3E51EBF4F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26AA9627-C8B9-4841-A1F1-72BF7869E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1F55A-E97A-4A7F-97D8-26E6A727C61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42166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AD445C-E10B-4A48-8F8C-21D73855C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714E6A42-241E-4D4C-92E5-14B1A10D8D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AA05B939-02B1-4026-B216-15C91F6686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2366116E-77A1-4982-AC7F-52386A78E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BA045-BF56-4F4D-90A1-C87E3F8E70A5}" type="datetimeFigureOut">
              <a:rPr lang="uk-UA" smtClean="0"/>
              <a:t>09.06.2023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21C93827-1D9A-4089-8106-CB48BF64B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1145C987-D64B-460C-9E44-F901385A2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1F55A-E97A-4A7F-97D8-26E6A727C61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02569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3D4269-CC59-42DF-AF72-5BDBF4FC9E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D7BAFA8F-E7E5-4D83-B1AC-819F1625A9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9CBB7F8A-5388-4BF2-A6DD-E23B301C8C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6670E030-FD2A-41C6-89DB-52974ABA3C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574F9D68-54F7-4C6F-87E7-22AE27809E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7853E97B-526D-4203-882E-E8B10D04E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BA045-BF56-4F4D-90A1-C87E3F8E70A5}" type="datetimeFigureOut">
              <a:rPr lang="uk-UA" smtClean="0"/>
              <a:t>09.06.2023</a:t>
            </a:fld>
            <a:endParaRPr lang="uk-UA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3315E370-BA0B-4768-9473-1D587C57E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46B4085E-8E9E-4A1B-A03A-850E03F63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1F55A-E97A-4A7F-97D8-26E6A727C61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34075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EDCD78-B085-4DD4-B310-5B389BEDAE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146091FB-D59B-47CF-93D0-0C154B17F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BA045-BF56-4F4D-90A1-C87E3F8E70A5}" type="datetimeFigureOut">
              <a:rPr lang="uk-UA" smtClean="0"/>
              <a:t>09.06.2023</a:t>
            </a:fld>
            <a:endParaRPr lang="uk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815AE71C-66EB-4B31-B525-271D51CAF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FAE6CDC4-66AC-42FB-ADE0-E521F2245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1F55A-E97A-4A7F-97D8-26E6A727C61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6461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9B86C6AF-1B83-48D8-AAC1-00720B8B9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BA045-BF56-4F4D-90A1-C87E3F8E70A5}" type="datetimeFigureOut">
              <a:rPr lang="uk-UA" smtClean="0"/>
              <a:t>09.06.2023</a:t>
            </a:fld>
            <a:endParaRPr lang="uk-UA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D1EF7567-E331-4732-9F8C-DF8F9D1F9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BCB4200B-38D7-47F4-A6F2-D768DB15C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1F55A-E97A-4A7F-97D8-26E6A727C61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69606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BE8ADF-0183-42BC-9B38-D74967B36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4F294CD-CF64-4536-8C5D-9097FBB2DF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FA91A410-3124-4545-ACFD-BFBBFE8C6E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6633B9EB-2D8A-4F17-BB6B-3585AFC96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BA045-BF56-4F4D-90A1-C87E3F8E70A5}" type="datetimeFigureOut">
              <a:rPr lang="uk-UA" smtClean="0"/>
              <a:t>09.06.2023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702DDE43-967D-4CB1-85EE-05941CA0A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2F5A429B-D008-4541-8A77-21ADD0D1B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1F55A-E97A-4A7F-97D8-26E6A727C61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00443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DDC1B9-FE0B-483C-AAA9-EBC16CA3D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193725AB-E1F0-4033-9338-4E8CCB2E73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B509BDED-AF78-4880-9A29-2FEBB10F8F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66CEAF3F-FFEE-4A9E-816C-9D91106E4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BA045-BF56-4F4D-90A1-C87E3F8E70A5}" type="datetimeFigureOut">
              <a:rPr lang="uk-UA" smtClean="0"/>
              <a:t>09.06.2023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C548A022-1530-4643-B646-4CE9AE2F0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B9FFA474-FC43-489F-A9CF-E3001EAE0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1F55A-E97A-4A7F-97D8-26E6A727C61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5968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F77A93E8-2108-41BA-92B0-42ADD1402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049C4AC1-C3B1-4ACA-9D8D-1CEF51815A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EFCB322F-BE91-4988-9B4F-8B94509960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BA045-BF56-4F4D-90A1-C87E3F8E70A5}" type="datetimeFigureOut">
              <a:rPr lang="uk-UA" smtClean="0"/>
              <a:t>09.06.2023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29216B67-C38E-49BC-A70C-09DEE7AE24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1BB270CE-7C96-4CF4-A952-BC618E71FD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1F55A-E97A-4A7F-97D8-26E6A727C61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39963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22C606-3477-48DB-AFBB-95A1D62567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83582"/>
            <a:ext cx="9144000" cy="3684232"/>
          </a:xfrm>
        </p:spPr>
        <p:txBody>
          <a:bodyPr>
            <a:normAutofit/>
          </a:bodyPr>
          <a:lstStyle/>
          <a:p>
            <a:r>
              <a:rPr lang="uk-UA" dirty="0"/>
              <a:t>План доходів і витрат</a:t>
            </a:r>
            <a:br>
              <a:rPr lang="uk-UA" dirty="0"/>
            </a:br>
            <a:r>
              <a:rPr lang="uk-UA" dirty="0"/>
              <a:t>2022 РІК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ADE1AD3A-ADE2-4ECB-B3E3-EF918EA2FA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01554" y="4669654"/>
            <a:ext cx="9144000" cy="1855433"/>
          </a:xfrm>
        </p:spPr>
        <p:txBody>
          <a:bodyPr>
            <a:normAutofit lnSpcReduction="10000"/>
          </a:bodyPr>
          <a:lstStyle/>
          <a:p>
            <a:r>
              <a:rPr lang="uk-UA" sz="4000" dirty="0"/>
              <a:t>ЕКОНОМІКО-ТЕХНОЛОГІЧНОГО ІНСТИТУТУ </a:t>
            </a:r>
          </a:p>
          <a:p>
            <a:r>
              <a:rPr lang="uk-UA" sz="4000" dirty="0"/>
              <a:t>ІМЕНІ РОБЕРТА ЕЛЬВОРТІ</a:t>
            </a:r>
          </a:p>
        </p:txBody>
      </p:sp>
    </p:spTree>
    <p:extLst>
      <p:ext uri="{BB962C8B-B14F-4D97-AF65-F5344CB8AC3E}">
        <p14:creationId xmlns:p14="http://schemas.microsoft.com/office/powerpoint/2010/main" val="2101360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я 1">
            <a:extLst>
              <a:ext uri="{FF2B5EF4-FFF2-40B4-BE49-F238E27FC236}">
                <a16:creationId xmlns:a16="http://schemas.microsoft.com/office/drawing/2014/main" id="{56EB8D4F-F0ED-4317-AC08-7CC937B3A016}"/>
              </a:ext>
            </a:extLst>
          </p:cNvPr>
          <p:cNvGraphicFramePr>
            <a:graphicFrameLocks noGrp="1"/>
          </p:cNvGraphicFramePr>
          <p:nvPr/>
        </p:nvGraphicFramePr>
        <p:xfrm>
          <a:off x="936171" y="359229"/>
          <a:ext cx="10591800" cy="6070830"/>
        </p:xfrm>
        <a:graphic>
          <a:graphicData uri="http://schemas.openxmlformats.org/drawingml/2006/table">
            <a:tbl>
              <a:tblPr/>
              <a:tblGrid>
                <a:gridCol w="484324">
                  <a:extLst>
                    <a:ext uri="{9D8B030D-6E8A-4147-A177-3AD203B41FA5}">
                      <a16:colId xmlns:a16="http://schemas.microsoft.com/office/drawing/2014/main" val="2818173257"/>
                    </a:ext>
                  </a:extLst>
                </a:gridCol>
                <a:gridCol w="4563825">
                  <a:extLst>
                    <a:ext uri="{9D8B030D-6E8A-4147-A177-3AD203B41FA5}">
                      <a16:colId xmlns:a16="http://schemas.microsoft.com/office/drawing/2014/main" val="2027090967"/>
                    </a:ext>
                  </a:extLst>
                </a:gridCol>
                <a:gridCol w="838254">
                  <a:extLst>
                    <a:ext uri="{9D8B030D-6E8A-4147-A177-3AD203B41FA5}">
                      <a16:colId xmlns:a16="http://schemas.microsoft.com/office/drawing/2014/main" val="2760115684"/>
                    </a:ext>
                  </a:extLst>
                </a:gridCol>
                <a:gridCol w="771193">
                  <a:extLst>
                    <a:ext uri="{9D8B030D-6E8A-4147-A177-3AD203B41FA5}">
                      <a16:colId xmlns:a16="http://schemas.microsoft.com/office/drawing/2014/main" val="300288056"/>
                    </a:ext>
                  </a:extLst>
                </a:gridCol>
                <a:gridCol w="916491">
                  <a:extLst>
                    <a:ext uri="{9D8B030D-6E8A-4147-A177-3AD203B41FA5}">
                      <a16:colId xmlns:a16="http://schemas.microsoft.com/office/drawing/2014/main" val="4278449879"/>
                    </a:ext>
                  </a:extLst>
                </a:gridCol>
                <a:gridCol w="871783">
                  <a:extLst>
                    <a:ext uri="{9D8B030D-6E8A-4147-A177-3AD203B41FA5}">
                      <a16:colId xmlns:a16="http://schemas.microsoft.com/office/drawing/2014/main" val="2010488647"/>
                    </a:ext>
                  </a:extLst>
                </a:gridCol>
                <a:gridCol w="1430620">
                  <a:extLst>
                    <a:ext uri="{9D8B030D-6E8A-4147-A177-3AD203B41FA5}">
                      <a16:colId xmlns:a16="http://schemas.microsoft.com/office/drawing/2014/main" val="4023719800"/>
                    </a:ext>
                  </a:extLst>
                </a:gridCol>
                <a:gridCol w="715310">
                  <a:extLst>
                    <a:ext uri="{9D8B030D-6E8A-4147-A177-3AD203B41FA5}">
                      <a16:colId xmlns:a16="http://schemas.microsoft.com/office/drawing/2014/main" val="3092792046"/>
                    </a:ext>
                  </a:extLst>
                </a:gridCol>
              </a:tblGrid>
              <a:tr h="365890">
                <a:tc>
                  <a:txBody>
                    <a:bodyPr/>
                    <a:lstStyle/>
                    <a:p>
                      <a:pPr algn="l" fontAlgn="b"/>
                      <a:r>
                        <a:rPr lang="uk-UA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ЕТІ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uk-UA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ПЛАН ДОХОДІВ ТА ВИТРАТ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3146411"/>
                  </a:ext>
                </a:extLst>
              </a:tr>
              <a:tr h="271805"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2022 рік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півр.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півр.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ВСЬОГО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2021рік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темпи,%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1412013"/>
                  </a:ext>
                </a:extLst>
              </a:tr>
              <a:tr h="250897"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 panose="020F0502020204030204" pitchFamily="34" charset="0"/>
                        </a:rPr>
                        <a:t>РЕАЛІЗАЦІЯ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b="1" i="0" u="none" strike="noStrike">
                          <a:solidFill>
                            <a:srgbClr val="008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4873281"/>
                  </a:ext>
                </a:extLst>
              </a:tr>
              <a:tr h="250897"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освітні послуги (студенти)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1 551 438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2 175 009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3 726 448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2 152 781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173,1%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1379850"/>
                  </a:ext>
                </a:extLst>
              </a:tr>
              <a:tr h="250897"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Інші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освітні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послуги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(МВА,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курси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1 815 750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1 993 800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3 809 550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2 464 103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154,6%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2321829"/>
                  </a:ext>
                </a:extLst>
              </a:tr>
              <a:tr h="250897"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благодійна допомога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380 000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2 536 927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2 916 927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1 580 540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184,6%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232355"/>
                  </a:ext>
                </a:extLst>
              </a:tr>
              <a:tr h="250897"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суборенда приміщення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12 000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53 461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8175595"/>
                  </a:ext>
                </a:extLst>
              </a:tr>
              <a:tr h="250897"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інші надходження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0550768"/>
                  </a:ext>
                </a:extLst>
              </a:tr>
              <a:tr h="261351"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6475159"/>
                  </a:ext>
                </a:extLst>
              </a:tr>
              <a:tr h="250897"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РАЗОМ ДОХОДИ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3 751 188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6 717 736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10 468 925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6 250 885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167,5%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3422954"/>
                  </a:ext>
                </a:extLst>
              </a:tr>
              <a:tr h="250897"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6678376"/>
                  </a:ext>
                </a:extLst>
              </a:tr>
              <a:tr h="250897"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ВИТРАТИ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1633756"/>
                  </a:ext>
                </a:extLst>
              </a:tr>
              <a:tr h="250897"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акредитація (+ сертифікати)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20 000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113 157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5719968"/>
                  </a:ext>
                </a:extLst>
              </a:tr>
              <a:tr h="250897"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оренда приміщення, оренда майна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153 600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153 600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307 200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352 664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87,1%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455007"/>
                  </a:ext>
                </a:extLst>
              </a:tr>
              <a:tr h="250897"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заробітна плата (з податками)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3 076 758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4 015 885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7 092 643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6 221 011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114,0%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4073896"/>
                  </a:ext>
                </a:extLst>
              </a:tr>
              <a:tr h="250897"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Реклама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126 220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60 400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186 620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32 134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580,8%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5719991"/>
                  </a:ext>
                </a:extLst>
              </a:tr>
              <a:tr h="250897"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енергоносії (газ,вода,електр.)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285 578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166 165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451 743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373 176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121,1%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5678595"/>
                  </a:ext>
                </a:extLst>
              </a:tr>
              <a:tr h="250897"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Амортизація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360 000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360 000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720 000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363 045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198,3%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9021159"/>
                  </a:ext>
                </a:extLst>
              </a:tr>
              <a:tr h="250897"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Інші витрати  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319 900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371 500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691 400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592 397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116,7%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2144368"/>
                  </a:ext>
                </a:extLst>
              </a:tr>
              <a:tr h="282258"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uk-U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РАЗОМ витрат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4 342 057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5 127 550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9 469 606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8 047 585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117,7%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1870473"/>
                  </a:ext>
                </a:extLst>
              </a:tr>
              <a:tr h="250897"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uk-U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ПРИБУТОК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-590 868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1 590 187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999 318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-1 796 700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-55,6%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0217515"/>
                  </a:ext>
                </a:extLst>
              </a:tr>
              <a:tr h="616787"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uk-U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капітальні інвестиції (комп.,бібліот.фонди,меблі; пристої до ПК)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25 164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455 000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480 164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533 597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90,0%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39587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7675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я 1">
            <a:extLst>
              <a:ext uri="{FF2B5EF4-FFF2-40B4-BE49-F238E27FC236}">
                <a16:creationId xmlns:a16="http://schemas.microsoft.com/office/drawing/2014/main" id="{9431401C-92DF-453C-BACC-74D3EA4DB87F}"/>
              </a:ext>
            </a:extLst>
          </p:cNvPr>
          <p:cNvGraphicFramePr>
            <a:graphicFrameLocks noGrp="1"/>
          </p:cNvGraphicFramePr>
          <p:nvPr/>
        </p:nvGraphicFramePr>
        <p:xfrm>
          <a:off x="805543" y="500743"/>
          <a:ext cx="10667999" cy="6133249"/>
        </p:xfrm>
        <a:graphic>
          <a:graphicData uri="http://schemas.openxmlformats.org/drawingml/2006/table">
            <a:tbl>
              <a:tblPr/>
              <a:tblGrid>
                <a:gridCol w="465221">
                  <a:extLst>
                    <a:ext uri="{9D8B030D-6E8A-4147-A177-3AD203B41FA5}">
                      <a16:colId xmlns:a16="http://schemas.microsoft.com/office/drawing/2014/main" val="1588485704"/>
                    </a:ext>
                  </a:extLst>
                </a:gridCol>
                <a:gridCol w="3930317">
                  <a:extLst>
                    <a:ext uri="{9D8B030D-6E8A-4147-A177-3AD203B41FA5}">
                      <a16:colId xmlns:a16="http://schemas.microsoft.com/office/drawing/2014/main" val="3510984271"/>
                    </a:ext>
                  </a:extLst>
                </a:gridCol>
                <a:gridCol w="731633">
                  <a:extLst>
                    <a:ext uri="{9D8B030D-6E8A-4147-A177-3AD203B41FA5}">
                      <a16:colId xmlns:a16="http://schemas.microsoft.com/office/drawing/2014/main" val="3653739355"/>
                    </a:ext>
                  </a:extLst>
                </a:gridCol>
                <a:gridCol w="1161335">
                  <a:extLst>
                    <a:ext uri="{9D8B030D-6E8A-4147-A177-3AD203B41FA5}">
                      <a16:colId xmlns:a16="http://schemas.microsoft.com/office/drawing/2014/main" val="867036159"/>
                    </a:ext>
                  </a:extLst>
                </a:gridCol>
                <a:gridCol w="1042736">
                  <a:extLst>
                    <a:ext uri="{9D8B030D-6E8A-4147-A177-3AD203B41FA5}">
                      <a16:colId xmlns:a16="http://schemas.microsoft.com/office/drawing/2014/main" val="640430507"/>
                    </a:ext>
                  </a:extLst>
                </a:gridCol>
                <a:gridCol w="1181386">
                  <a:extLst>
                    <a:ext uri="{9D8B030D-6E8A-4147-A177-3AD203B41FA5}">
                      <a16:colId xmlns:a16="http://schemas.microsoft.com/office/drawing/2014/main" val="2055830680"/>
                    </a:ext>
                  </a:extLst>
                </a:gridCol>
                <a:gridCol w="1128676">
                  <a:extLst>
                    <a:ext uri="{9D8B030D-6E8A-4147-A177-3AD203B41FA5}">
                      <a16:colId xmlns:a16="http://schemas.microsoft.com/office/drawing/2014/main" val="1015956018"/>
                    </a:ext>
                  </a:extLst>
                </a:gridCol>
                <a:gridCol w="1026695">
                  <a:extLst>
                    <a:ext uri="{9D8B030D-6E8A-4147-A177-3AD203B41FA5}">
                      <a16:colId xmlns:a16="http://schemas.microsoft.com/office/drawing/2014/main" val="3324609386"/>
                    </a:ext>
                  </a:extLst>
                </a:gridCol>
              </a:tblGrid>
              <a:tr h="456998">
                <a:tc>
                  <a:txBody>
                    <a:bodyPr/>
                    <a:lstStyle/>
                    <a:p>
                      <a:pPr algn="l" fontAlgn="b"/>
                      <a:r>
                        <a:rPr lang="uk-UA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ЕТІ</a:t>
                      </a:r>
                    </a:p>
                  </a:txBody>
                  <a:tcPr marL="6889" marR="6889" marT="6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Бюджет </a:t>
                      </a:r>
                      <a:r>
                        <a:rPr lang="ru-RU" sz="2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руху</a:t>
                      </a: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2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грошових</a:t>
                      </a: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2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коштів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9" marR="6889" marT="6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9" marR="6889" marT="6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9" marR="6889" marT="6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9" marR="6889" marT="6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9" marR="6889" marT="6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9" marR="6889" marT="68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6157436"/>
                  </a:ext>
                </a:extLst>
              </a:tr>
              <a:tr h="895343"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2022 рік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Дебіт/Кред       з-ть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півр.</a:t>
                      </a:r>
                    </a:p>
                  </a:txBody>
                  <a:tcPr marL="6889" marR="6889" marT="68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півр.</a:t>
                      </a:r>
                    </a:p>
                  </a:txBody>
                  <a:tcPr marL="6889" marR="6889" marT="68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Період взаємних розрахунків 2021р.</a:t>
                      </a:r>
                    </a:p>
                  </a:txBody>
                  <a:tcPr marL="6889" marR="6889" marT="68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ВСЬОГО 2022</a:t>
                      </a:r>
                    </a:p>
                  </a:txBody>
                  <a:tcPr marL="6889" marR="6889" marT="68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5802816"/>
                  </a:ext>
                </a:extLst>
              </a:tr>
              <a:tr h="223836"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Залишок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коштів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на початок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періоду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96 746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6 181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2 707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96 746</a:t>
                      </a:r>
                    </a:p>
                  </a:txBody>
                  <a:tcPr marL="6889" marR="6889" marT="68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1230057"/>
                  </a:ext>
                </a:extLst>
              </a:tr>
              <a:tr h="223836"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b="1" i="0" u="none" strike="noStrike">
                          <a:solidFill>
                            <a:srgbClr val="008000"/>
                          </a:solidFill>
                          <a:effectLst/>
                          <a:latin typeface="Calibri" panose="020F0502020204030204" pitchFamily="34" charset="0"/>
                        </a:rPr>
                        <a:t>РЕАЛІЗАЦІЯ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b="1" i="0" u="none" strike="noStrike">
                          <a:solidFill>
                            <a:srgbClr val="008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2922375"/>
                  </a:ext>
                </a:extLst>
              </a:tr>
              <a:tr h="223836"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освітні послуги (студенти)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-445 527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1 105 911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2 421 010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3 526 921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2771727"/>
                  </a:ext>
                </a:extLst>
              </a:tr>
              <a:tr h="223836"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Інші освітні послуги (МВА, курси)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-1 349 350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1 305 600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1 993 800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3 299 400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0702659"/>
                  </a:ext>
                </a:extLst>
              </a:tr>
              <a:tr h="223836"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благодійна допомога 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380 000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1 010 000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1 526 927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2 916 927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272112"/>
                  </a:ext>
                </a:extLst>
              </a:tr>
              <a:tr h="215655"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суборенда приміщення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4 000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12 000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16 000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5274412"/>
                  </a:ext>
                </a:extLst>
              </a:tr>
              <a:tr h="242490"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Позика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-480 000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1 022 000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-1 022 000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-480 000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-480 000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6456469"/>
                  </a:ext>
                </a:extLst>
              </a:tr>
              <a:tr h="233162"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інші надходження 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9 626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9 626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6694049"/>
                  </a:ext>
                </a:extLst>
              </a:tr>
              <a:tr h="242490"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РАЗОМ надходжень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3 827 136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4 414 810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1 046 927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9 288 874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7873196"/>
                  </a:ext>
                </a:extLst>
              </a:tr>
              <a:tr h="223836"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ВИТРАТИ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1півр.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uk-UA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півр</a:t>
                      </a:r>
                      <a:r>
                        <a:rPr lang="uk-U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ВСЬОГО</a:t>
                      </a:r>
                    </a:p>
                  </a:txBody>
                  <a:tcPr marL="6889" marR="6889" marT="68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8596203"/>
                  </a:ext>
                </a:extLst>
              </a:tr>
              <a:tr h="223836"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акредитація (+ сертифікати)</a:t>
                      </a:r>
                    </a:p>
                  </a:txBody>
                  <a:tcPr marL="6889" marR="6889" marT="68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20 000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20 000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7228561"/>
                  </a:ext>
                </a:extLst>
              </a:tr>
              <a:tr h="223836"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оренда приміщення, оренда майна</a:t>
                      </a:r>
                    </a:p>
                  </a:txBody>
                  <a:tcPr marL="6889" marR="6889" marT="68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-486 400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3 600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793 600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797 200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0966320"/>
                  </a:ext>
                </a:extLst>
              </a:tr>
              <a:tr h="223836"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заробітна плата (з податками)</a:t>
                      </a:r>
                    </a:p>
                  </a:txBody>
                  <a:tcPr marL="6889" marR="6889" marT="68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-357 470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3 164 562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3 821 220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6 985 782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7063091"/>
                  </a:ext>
                </a:extLst>
              </a:tr>
              <a:tr h="223836"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Реклама</a:t>
                      </a:r>
                    </a:p>
                  </a:txBody>
                  <a:tcPr marL="6889" marR="6889" marT="68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126 220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60 400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186 620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1342096"/>
                  </a:ext>
                </a:extLst>
              </a:tr>
              <a:tr h="223836"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енергоносії (газ,вода,електр.)</a:t>
                      </a:r>
                    </a:p>
                  </a:txBody>
                  <a:tcPr marL="6889" marR="6889" marT="68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-253 327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275 403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166 165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253 327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694 895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3008105"/>
                  </a:ext>
                </a:extLst>
              </a:tr>
              <a:tr h="233162"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Інші витрати  </a:t>
                      </a:r>
                    </a:p>
                  </a:txBody>
                  <a:tcPr marL="6889" marR="6889" marT="68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-44 708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302 752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370 500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673 252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2689474"/>
                  </a:ext>
                </a:extLst>
              </a:tr>
              <a:tr h="251815"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РАЗОМ витрат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-1 141 905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3 892 537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4 418 285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1 046 927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9 357 749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4955475"/>
                  </a:ext>
                </a:extLst>
              </a:tr>
              <a:tr h="447672"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капітальні інвестиції (комп.,бібліот.фонди,меблі; пристої до ПК)</a:t>
                      </a:r>
                    </a:p>
                  </a:txBody>
                  <a:tcPr marL="6889" marR="6889" marT="68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25 164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25 164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2774506"/>
                  </a:ext>
                </a:extLst>
              </a:tr>
              <a:tr h="223836"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Залишок коштів на кінецьперіоду</a:t>
                      </a:r>
                    </a:p>
                  </a:txBody>
                  <a:tcPr marL="6889" marR="6889" marT="68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25 164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2 707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2 707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2 707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5010999"/>
                  </a:ext>
                </a:extLst>
              </a:tr>
              <a:tr h="223836"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89" marR="6889" marT="68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Довгострокова заборгованість</a:t>
                      </a:r>
                    </a:p>
                  </a:txBody>
                  <a:tcPr marL="6889" marR="6889" marT="68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9" marR="6889" marT="688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-485329,73</a:t>
                      </a:r>
                    </a:p>
                  </a:txBody>
                  <a:tcPr marL="6889" marR="6889" marT="688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9" marR="6889" marT="688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9" marR="6889" marT="688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9" marR="6889" marT="688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9" marR="6889" marT="688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13763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5713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я 1">
            <a:extLst>
              <a:ext uri="{FF2B5EF4-FFF2-40B4-BE49-F238E27FC236}">
                <a16:creationId xmlns:a16="http://schemas.microsoft.com/office/drawing/2014/main" id="{890F7FA4-1112-4D50-B8CB-6B658FCFB858}"/>
              </a:ext>
            </a:extLst>
          </p:cNvPr>
          <p:cNvGraphicFramePr>
            <a:graphicFrameLocks noGrp="1"/>
          </p:cNvGraphicFramePr>
          <p:nvPr/>
        </p:nvGraphicFramePr>
        <p:xfrm>
          <a:off x="1077687" y="424544"/>
          <a:ext cx="10504714" cy="6254228"/>
        </p:xfrm>
        <a:graphic>
          <a:graphicData uri="http://schemas.openxmlformats.org/drawingml/2006/table">
            <a:tbl>
              <a:tblPr/>
              <a:tblGrid>
                <a:gridCol w="532806">
                  <a:extLst>
                    <a:ext uri="{9D8B030D-6E8A-4147-A177-3AD203B41FA5}">
                      <a16:colId xmlns:a16="http://schemas.microsoft.com/office/drawing/2014/main" val="264748548"/>
                    </a:ext>
                  </a:extLst>
                </a:gridCol>
                <a:gridCol w="2406357">
                  <a:extLst>
                    <a:ext uri="{9D8B030D-6E8A-4147-A177-3AD203B41FA5}">
                      <a16:colId xmlns:a16="http://schemas.microsoft.com/office/drawing/2014/main" val="3261483250"/>
                    </a:ext>
                  </a:extLst>
                </a:gridCol>
                <a:gridCol w="1613732">
                  <a:extLst>
                    <a:ext uri="{9D8B030D-6E8A-4147-A177-3AD203B41FA5}">
                      <a16:colId xmlns:a16="http://schemas.microsoft.com/office/drawing/2014/main" val="404677101"/>
                    </a:ext>
                  </a:extLst>
                </a:gridCol>
                <a:gridCol w="1020447">
                  <a:extLst>
                    <a:ext uri="{9D8B030D-6E8A-4147-A177-3AD203B41FA5}">
                      <a16:colId xmlns:a16="http://schemas.microsoft.com/office/drawing/2014/main" val="3562249161"/>
                    </a:ext>
                  </a:extLst>
                </a:gridCol>
                <a:gridCol w="1732387">
                  <a:extLst>
                    <a:ext uri="{9D8B030D-6E8A-4147-A177-3AD203B41FA5}">
                      <a16:colId xmlns:a16="http://schemas.microsoft.com/office/drawing/2014/main" val="1791417974"/>
                    </a:ext>
                  </a:extLst>
                </a:gridCol>
                <a:gridCol w="1803582">
                  <a:extLst>
                    <a:ext uri="{9D8B030D-6E8A-4147-A177-3AD203B41FA5}">
                      <a16:colId xmlns:a16="http://schemas.microsoft.com/office/drawing/2014/main" val="2570439541"/>
                    </a:ext>
                  </a:extLst>
                </a:gridCol>
                <a:gridCol w="1395403">
                  <a:extLst>
                    <a:ext uri="{9D8B030D-6E8A-4147-A177-3AD203B41FA5}">
                      <a16:colId xmlns:a16="http://schemas.microsoft.com/office/drawing/2014/main" val="1736404616"/>
                    </a:ext>
                  </a:extLst>
                </a:gridCol>
              </a:tblGrid>
              <a:tr h="466368">
                <a:tc>
                  <a:txBody>
                    <a:bodyPr/>
                    <a:lstStyle/>
                    <a:p>
                      <a:pPr algn="l" fontAlgn="b"/>
                      <a:endParaRPr lang="uk-UA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85" marR="6685" marT="66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Фонд </a:t>
                      </a:r>
                      <a:r>
                        <a:rPr lang="ru-RU" sz="2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заробітної</a:t>
                      </a: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плати 2022 року</a:t>
                      </a:r>
                    </a:p>
                  </a:txBody>
                  <a:tcPr marL="6685" marR="6685" marT="66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3269530"/>
                  </a:ext>
                </a:extLst>
              </a:tr>
              <a:tr h="402597">
                <a:tc gridSpan="4">
                  <a:txBody>
                    <a:bodyPr/>
                    <a:lstStyle/>
                    <a:p>
                      <a:pPr algn="ctr" fontAlgn="t"/>
                      <a:r>
                        <a:rPr lang="uk-UA" sz="5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ЕТІ</a:t>
                      </a:r>
                    </a:p>
                  </a:txBody>
                  <a:tcPr marL="6685" marR="6685" marT="66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</a:t>
                      </a:r>
                      <a:r>
                        <a:rPr lang="uk-UA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півр</a:t>
                      </a:r>
                      <a:r>
                        <a:rPr lang="uk-U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</a:p>
                  </a:txBody>
                  <a:tcPr marL="6685" marR="6685" marT="66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</a:t>
                      </a:r>
                      <a:r>
                        <a:rPr lang="uk-UA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півр</a:t>
                      </a:r>
                      <a:r>
                        <a:rPr lang="uk-U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</a:p>
                  </a:txBody>
                  <a:tcPr marL="6685" marR="6685" marT="66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uk-U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2022 рік</a:t>
                      </a:r>
                    </a:p>
                  </a:txBody>
                  <a:tcPr marL="6685" marR="6685" marT="66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0575234"/>
                  </a:ext>
                </a:extLst>
              </a:tr>
              <a:tr h="358745">
                <a:tc gridSpan="4">
                  <a:txBody>
                    <a:bodyPr/>
                    <a:lstStyle/>
                    <a:p>
                      <a:pPr algn="l" rtl="0" fontAlgn="t"/>
                      <a:r>
                        <a:rPr lang="uk-U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Постійні затрати</a:t>
                      </a:r>
                    </a:p>
                  </a:txBody>
                  <a:tcPr marL="6685" marR="6685" marT="66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uk-U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802 129</a:t>
                      </a:r>
                    </a:p>
                  </a:txBody>
                  <a:tcPr marL="6685" marR="6685" marT="668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824 760</a:t>
                      </a:r>
                    </a:p>
                  </a:txBody>
                  <a:tcPr marL="6685" marR="6685" marT="66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1 626 889</a:t>
                      </a:r>
                    </a:p>
                  </a:txBody>
                  <a:tcPr marL="6685" marR="6685" marT="66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2011480"/>
                  </a:ext>
                </a:extLst>
              </a:tr>
              <a:tr h="214212">
                <a:tc gridSpan="4">
                  <a:txBody>
                    <a:bodyPr/>
                    <a:lstStyle/>
                    <a:p>
                      <a:pPr algn="l" rtl="0" fontAlgn="t"/>
                      <a:r>
                        <a:rPr lang="uk-U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Адміністрація</a:t>
                      </a:r>
                    </a:p>
                  </a:txBody>
                  <a:tcPr marL="6685" marR="6685" marT="66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307 544</a:t>
                      </a:r>
                    </a:p>
                  </a:txBody>
                  <a:tcPr marL="6685" marR="6685" marT="66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308 167</a:t>
                      </a:r>
                    </a:p>
                  </a:txBody>
                  <a:tcPr marL="6685" marR="6685" marT="66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615 711</a:t>
                      </a:r>
                    </a:p>
                  </a:txBody>
                  <a:tcPr marL="6685" marR="6685" marT="66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5067127"/>
                  </a:ext>
                </a:extLst>
              </a:tr>
              <a:tr h="269059">
                <a:tc gridSpan="4">
                  <a:txBody>
                    <a:bodyPr/>
                    <a:lstStyle/>
                    <a:p>
                      <a:pPr algn="l" fontAlgn="t"/>
                      <a:r>
                        <a:rPr lang="uk-UA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Спеціалисти</a:t>
                      </a:r>
                      <a:endParaRPr lang="uk-UA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85" marR="6685" marT="66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199 337</a:t>
                      </a:r>
                    </a:p>
                  </a:txBody>
                  <a:tcPr marL="6685" marR="6685" marT="66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194 676</a:t>
                      </a:r>
                    </a:p>
                  </a:txBody>
                  <a:tcPr marL="6685" marR="6685" marT="66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394 012</a:t>
                      </a:r>
                    </a:p>
                  </a:txBody>
                  <a:tcPr marL="6685" marR="6685" marT="66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880086"/>
                  </a:ext>
                </a:extLst>
              </a:tr>
              <a:tr h="235426">
                <a:tc gridSpan="4">
                  <a:txBody>
                    <a:bodyPr/>
                    <a:lstStyle/>
                    <a:p>
                      <a:pPr algn="l" fontAlgn="t"/>
                      <a:r>
                        <a:rPr lang="uk-U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Господарський відділ</a:t>
                      </a:r>
                    </a:p>
                  </a:txBody>
                  <a:tcPr marL="6685" marR="6685" marT="66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295 249</a:t>
                      </a:r>
                    </a:p>
                  </a:txBody>
                  <a:tcPr marL="6685" marR="6685" marT="668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321 917</a:t>
                      </a:r>
                    </a:p>
                  </a:txBody>
                  <a:tcPr marL="6685" marR="6685" marT="66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617 166</a:t>
                      </a:r>
                    </a:p>
                  </a:txBody>
                  <a:tcPr marL="6685" marR="6685" marT="66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0255521"/>
                  </a:ext>
                </a:extLst>
              </a:tr>
              <a:tr h="322175"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uk-U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Змінні затрати</a:t>
                      </a:r>
                    </a:p>
                  </a:txBody>
                  <a:tcPr marL="6685" marR="6685" marT="66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685" marR="6685" marT="668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685" marR="6685" marT="668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1 522 959</a:t>
                      </a:r>
                    </a:p>
                  </a:txBody>
                  <a:tcPr marL="6685" marR="6685" marT="668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2 169 327</a:t>
                      </a:r>
                    </a:p>
                  </a:txBody>
                  <a:tcPr marL="6685" marR="6685" marT="66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3 692 285</a:t>
                      </a:r>
                    </a:p>
                  </a:txBody>
                  <a:tcPr marL="6685" marR="6685" marT="66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2994700"/>
                  </a:ext>
                </a:extLst>
              </a:tr>
              <a:tr h="235426">
                <a:tc gridSpan="4">
                  <a:txBody>
                    <a:bodyPr/>
                    <a:lstStyle/>
                    <a:p>
                      <a:pPr algn="l" fontAlgn="t"/>
                      <a:r>
                        <a:rPr lang="uk-U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Кафедра "Маркетинг та менеджмент"</a:t>
                      </a:r>
                    </a:p>
                  </a:txBody>
                  <a:tcPr marL="6685" marR="6685" marT="66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293 124</a:t>
                      </a:r>
                    </a:p>
                  </a:txBody>
                  <a:tcPr marL="6685" marR="6685" marT="668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499 791</a:t>
                      </a:r>
                    </a:p>
                  </a:txBody>
                  <a:tcPr marL="6685" marR="6685" marT="66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792 915</a:t>
                      </a:r>
                    </a:p>
                  </a:txBody>
                  <a:tcPr marL="6685" marR="6685" marT="66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2494780"/>
                  </a:ext>
                </a:extLst>
              </a:tr>
              <a:tr h="246636">
                <a:tc gridSpan="4"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Кафедра "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Фінанси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та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бухгалтерський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облік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</a:p>
                  </a:txBody>
                  <a:tcPr marL="6685" marR="6685" marT="66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402 934</a:t>
                      </a:r>
                    </a:p>
                  </a:txBody>
                  <a:tcPr marL="6685" marR="6685" marT="668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487 673</a:t>
                      </a:r>
                    </a:p>
                  </a:txBody>
                  <a:tcPr marL="6685" marR="6685" marT="66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890 607</a:t>
                      </a:r>
                    </a:p>
                  </a:txBody>
                  <a:tcPr marL="6685" marR="6685" marT="66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8513079"/>
                  </a:ext>
                </a:extLst>
              </a:tr>
              <a:tr h="235426">
                <a:tc gridSpan="4">
                  <a:txBody>
                    <a:bodyPr/>
                    <a:lstStyle/>
                    <a:p>
                      <a:pPr algn="l" fontAlgn="t"/>
                      <a:r>
                        <a:rPr lang="uk-U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Кафедра "Соціально-гуманітарні дисципліни"</a:t>
                      </a:r>
                    </a:p>
                  </a:txBody>
                  <a:tcPr marL="6685" marR="6685" marT="66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276 395</a:t>
                      </a:r>
                    </a:p>
                  </a:txBody>
                  <a:tcPr marL="6685" marR="6685" marT="668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413 859</a:t>
                      </a:r>
                    </a:p>
                  </a:txBody>
                  <a:tcPr marL="6685" marR="6685" marT="66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690 254</a:t>
                      </a:r>
                    </a:p>
                  </a:txBody>
                  <a:tcPr marL="6685" marR="6685" marT="66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6284246"/>
                  </a:ext>
                </a:extLst>
              </a:tr>
              <a:tr h="369956">
                <a:tc gridSpan="4"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Кафедра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прикладної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механіки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та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інформаційних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технологій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85" marR="6685" marT="66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550 505</a:t>
                      </a:r>
                    </a:p>
                  </a:txBody>
                  <a:tcPr marL="6685" marR="6685" marT="66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768 004</a:t>
                      </a:r>
                    </a:p>
                  </a:txBody>
                  <a:tcPr marL="6685" marR="6685" marT="66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1 318 509</a:t>
                      </a:r>
                    </a:p>
                  </a:txBody>
                  <a:tcPr marL="6685" marR="6685" marT="66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3673294"/>
                  </a:ext>
                </a:extLst>
              </a:tr>
              <a:tr h="26905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uk-U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Всього:</a:t>
                      </a:r>
                    </a:p>
                  </a:txBody>
                  <a:tcPr marL="6685" marR="6685" marT="6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2 325 088</a:t>
                      </a:r>
                    </a:p>
                  </a:txBody>
                  <a:tcPr marL="6685" marR="6685" marT="66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2 994 087</a:t>
                      </a:r>
                    </a:p>
                  </a:txBody>
                  <a:tcPr marL="6685" marR="6685" marT="66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5 319 174</a:t>
                      </a:r>
                    </a:p>
                  </a:txBody>
                  <a:tcPr marL="6685" marR="6685" marT="66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1420520"/>
                  </a:ext>
                </a:extLst>
              </a:tr>
              <a:tr h="224214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 т.ч.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збільшення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(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нові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групи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</a:p>
                  </a:txBody>
                  <a:tcPr marL="6685" marR="6685" marT="6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6685" marR="6685" marT="66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397 214</a:t>
                      </a:r>
                    </a:p>
                  </a:txBody>
                  <a:tcPr marL="6685" marR="6685" marT="66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397 214</a:t>
                      </a:r>
                    </a:p>
                  </a:txBody>
                  <a:tcPr marL="6685" marR="6685" marT="66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5440949"/>
                  </a:ext>
                </a:extLst>
              </a:tr>
              <a:tr h="224214">
                <a:tc gridSpan="4">
                  <a:txBody>
                    <a:bodyPr/>
                    <a:lstStyle/>
                    <a:p>
                      <a:pPr algn="l" fontAlgn="t"/>
                      <a:r>
                        <a:rPr lang="uk-UA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Кафедра "Маркетинг та менеджмент"</a:t>
                      </a:r>
                    </a:p>
                  </a:txBody>
                  <a:tcPr marL="6685" marR="6685" marT="66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6685" marR="6685" marT="668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114 141</a:t>
                      </a:r>
                    </a:p>
                  </a:txBody>
                  <a:tcPr marL="6685" marR="6685" marT="66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114 141</a:t>
                      </a:r>
                    </a:p>
                  </a:txBody>
                  <a:tcPr marL="6685" marR="6685" marT="66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8889805"/>
                  </a:ext>
                </a:extLst>
              </a:tr>
              <a:tr h="224214">
                <a:tc gridSpan="4">
                  <a:txBody>
                    <a:bodyPr/>
                    <a:lstStyle/>
                    <a:p>
                      <a:pPr algn="l" fontAlgn="t"/>
                      <a:r>
                        <a:rPr lang="uk-UA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Кафедра "Соціально-гуманітарні дисципліни"</a:t>
                      </a:r>
                    </a:p>
                  </a:txBody>
                  <a:tcPr marL="6685" marR="6685" marT="66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6685" marR="6685" marT="668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uk-U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57 153</a:t>
                      </a:r>
                    </a:p>
                  </a:txBody>
                  <a:tcPr marL="6685" marR="6685" marT="66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57 153</a:t>
                      </a:r>
                    </a:p>
                  </a:txBody>
                  <a:tcPr marL="6685" marR="6685" marT="66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9354800"/>
                  </a:ext>
                </a:extLst>
              </a:tr>
              <a:tr h="224214">
                <a:tc gridSpan="4">
                  <a:txBody>
                    <a:bodyPr/>
                    <a:lstStyle/>
                    <a:p>
                      <a:pPr algn="l" fontAlgn="t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Кафедра прикладної механіки та інформаційних технологій</a:t>
                      </a:r>
                    </a:p>
                  </a:txBody>
                  <a:tcPr marL="6685" marR="6685" marT="66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uk-U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6685" marR="6685" marT="66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225 920</a:t>
                      </a:r>
                    </a:p>
                  </a:txBody>
                  <a:tcPr marL="6685" marR="6685" marT="66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225 920</a:t>
                      </a:r>
                    </a:p>
                  </a:txBody>
                  <a:tcPr marL="6685" marR="6685" marT="66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8793338"/>
                  </a:ext>
                </a:extLst>
              </a:tr>
              <a:tr h="224214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uk-UA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ЕСВ 22%</a:t>
                      </a:r>
                    </a:p>
                  </a:txBody>
                  <a:tcPr marL="6685" marR="6685" marT="6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uk-U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511 519</a:t>
                      </a:r>
                    </a:p>
                  </a:txBody>
                  <a:tcPr marL="6685" marR="6685" marT="66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658 699</a:t>
                      </a:r>
                    </a:p>
                  </a:txBody>
                  <a:tcPr marL="6685" marR="6685" marT="66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1 170 218</a:t>
                      </a:r>
                    </a:p>
                  </a:txBody>
                  <a:tcPr marL="6685" marR="6685" marT="66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8280063"/>
                  </a:ext>
                </a:extLst>
              </a:tr>
              <a:tr h="224214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Разом фонд оплати праці з ЄСВ</a:t>
                      </a:r>
                    </a:p>
                  </a:txBody>
                  <a:tcPr marL="6685" marR="6685" marT="6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uk-U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2 836 607</a:t>
                      </a:r>
                    </a:p>
                  </a:txBody>
                  <a:tcPr marL="6685" marR="6685" marT="66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3 652 786</a:t>
                      </a:r>
                    </a:p>
                  </a:txBody>
                  <a:tcPr marL="6685" marR="6685" marT="66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6 489 393</a:t>
                      </a:r>
                    </a:p>
                  </a:txBody>
                  <a:tcPr marL="6685" marR="6685" marT="66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3833066"/>
                  </a:ext>
                </a:extLst>
              </a:tr>
              <a:tr h="291480">
                <a:tc gridSpan="4">
                  <a:txBody>
                    <a:bodyPr/>
                    <a:lstStyle/>
                    <a:p>
                      <a:pPr algn="ctr" rtl="0" fontAlgn="t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Курси та МВА</a:t>
                      </a:r>
                    </a:p>
                  </a:txBody>
                  <a:tcPr marL="6685" marR="6685" marT="66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uk-U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196 845</a:t>
                      </a:r>
                    </a:p>
                  </a:txBody>
                  <a:tcPr marL="6685" marR="6685" marT="668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297 622</a:t>
                      </a:r>
                    </a:p>
                  </a:txBody>
                  <a:tcPr marL="6685" marR="6685" marT="66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494 468</a:t>
                      </a:r>
                    </a:p>
                  </a:txBody>
                  <a:tcPr marL="6685" marR="6685" marT="66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9807830"/>
                  </a:ext>
                </a:extLst>
              </a:tr>
              <a:tr h="224214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uk-UA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ЕСВ 22%</a:t>
                      </a:r>
                    </a:p>
                  </a:txBody>
                  <a:tcPr marL="6685" marR="6685" marT="6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uk-U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43 306</a:t>
                      </a:r>
                    </a:p>
                  </a:txBody>
                  <a:tcPr marL="6685" marR="6685" marT="66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uk-U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65 477</a:t>
                      </a:r>
                    </a:p>
                  </a:txBody>
                  <a:tcPr marL="6685" marR="6685" marT="66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108 783</a:t>
                      </a:r>
                    </a:p>
                  </a:txBody>
                  <a:tcPr marL="6685" marR="6685" marT="66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3607583"/>
                  </a:ext>
                </a:extLst>
              </a:tr>
              <a:tr h="224214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Разом витрати  за курси та МВА з ЄСВ</a:t>
                      </a:r>
                    </a:p>
                  </a:txBody>
                  <a:tcPr marL="6685" marR="6685" marT="668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240 151</a:t>
                      </a:r>
                    </a:p>
                  </a:txBody>
                  <a:tcPr marL="6685" marR="6685" marT="66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uk-U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363 099</a:t>
                      </a:r>
                    </a:p>
                  </a:txBody>
                  <a:tcPr marL="6685" marR="6685" marT="66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603 250</a:t>
                      </a:r>
                    </a:p>
                  </a:txBody>
                  <a:tcPr marL="6685" marR="6685" marT="66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8315006"/>
                  </a:ext>
                </a:extLst>
              </a:tr>
              <a:tr h="26905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uk-UA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ВСЬОГО ФОП</a:t>
                      </a:r>
                    </a:p>
                  </a:txBody>
                  <a:tcPr marL="6685" marR="6685" marT="66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2 521 933</a:t>
                      </a:r>
                    </a:p>
                  </a:txBody>
                  <a:tcPr marL="6685" marR="6685" marT="66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uk-U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3 291 709</a:t>
                      </a:r>
                    </a:p>
                  </a:txBody>
                  <a:tcPr marL="6685" marR="6685" marT="66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5 813 642</a:t>
                      </a:r>
                    </a:p>
                  </a:txBody>
                  <a:tcPr marL="6685" marR="6685" marT="66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0388210"/>
                  </a:ext>
                </a:extLst>
              </a:tr>
              <a:tr h="26905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uk-UA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Разом з ЕСВ 22%</a:t>
                      </a:r>
                    </a:p>
                  </a:txBody>
                  <a:tcPr marL="6685" marR="6685" marT="66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3 076 758</a:t>
                      </a:r>
                    </a:p>
                  </a:txBody>
                  <a:tcPr marL="6685" marR="6685" marT="66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4 015 885</a:t>
                      </a:r>
                    </a:p>
                  </a:txBody>
                  <a:tcPr marL="6685" marR="6685" marT="668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7 092 643</a:t>
                      </a:r>
                    </a:p>
                  </a:txBody>
                  <a:tcPr marL="6685" marR="6685" marT="66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26531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1990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я 1">
            <a:extLst>
              <a:ext uri="{FF2B5EF4-FFF2-40B4-BE49-F238E27FC236}">
                <a16:creationId xmlns:a16="http://schemas.microsoft.com/office/drawing/2014/main" id="{108A0633-1251-46C0-9400-541D1BB2B9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9551611"/>
              </p:ext>
            </p:extLst>
          </p:nvPr>
        </p:nvGraphicFramePr>
        <p:xfrm>
          <a:off x="783770" y="457200"/>
          <a:ext cx="10787743" cy="5656151"/>
        </p:xfrm>
        <a:graphic>
          <a:graphicData uri="http://schemas.openxmlformats.org/drawingml/2006/table">
            <a:tbl>
              <a:tblPr/>
              <a:tblGrid>
                <a:gridCol w="901718">
                  <a:extLst>
                    <a:ext uri="{9D8B030D-6E8A-4147-A177-3AD203B41FA5}">
                      <a16:colId xmlns:a16="http://schemas.microsoft.com/office/drawing/2014/main" val="2424631404"/>
                    </a:ext>
                  </a:extLst>
                </a:gridCol>
                <a:gridCol w="5635739">
                  <a:extLst>
                    <a:ext uri="{9D8B030D-6E8A-4147-A177-3AD203B41FA5}">
                      <a16:colId xmlns:a16="http://schemas.microsoft.com/office/drawing/2014/main" val="3811392357"/>
                    </a:ext>
                  </a:extLst>
                </a:gridCol>
                <a:gridCol w="1995990">
                  <a:extLst>
                    <a:ext uri="{9D8B030D-6E8A-4147-A177-3AD203B41FA5}">
                      <a16:colId xmlns:a16="http://schemas.microsoft.com/office/drawing/2014/main" val="2505458771"/>
                    </a:ext>
                  </a:extLst>
                </a:gridCol>
                <a:gridCol w="1127148">
                  <a:extLst>
                    <a:ext uri="{9D8B030D-6E8A-4147-A177-3AD203B41FA5}">
                      <a16:colId xmlns:a16="http://schemas.microsoft.com/office/drawing/2014/main" val="176916838"/>
                    </a:ext>
                  </a:extLst>
                </a:gridCol>
                <a:gridCol w="1127148">
                  <a:extLst>
                    <a:ext uri="{9D8B030D-6E8A-4147-A177-3AD203B41FA5}">
                      <a16:colId xmlns:a16="http://schemas.microsoft.com/office/drawing/2014/main" val="2464056630"/>
                    </a:ext>
                  </a:extLst>
                </a:gridCol>
              </a:tblGrid>
              <a:tr h="428952">
                <a:tc gridSpan="2">
                  <a:txBody>
                    <a:bodyPr/>
                    <a:lstStyle/>
                    <a:p>
                      <a:pPr algn="l" fontAlgn="b"/>
                      <a:r>
                        <a:rPr lang="uk-UA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ВИТРАТИ НА РЕКЛАМУ 2022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4753661"/>
                  </a:ext>
                </a:extLst>
              </a:tr>
              <a:tr h="608835">
                <a:tc>
                  <a:txBody>
                    <a:bodyPr/>
                    <a:lstStyle/>
                    <a:p>
                      <a:pPr algn="l" fontAlgn="b"/>
                      <a:r>
                        <a:rPr lang="uk-U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№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Вид реклами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бюджет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півр.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півр.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1111757"/>
                  </a:ext>
                </a:extLst>
              </a:tr>
              <a:tr h="332092">
                <a:tc>
                  <a:txBody>
                    <a:bodyPr/>
                    <a:lstStyle/>
                    <a:p>
                      <a:pPr algn="l" fontAlgn="b"/>
                      <a:r>
                        <a:rPr lang="uk-UA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Інтернет просування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35 600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13 200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22 400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1483036"/>
                  </a:ext>
                </a:extLst>
              </a:tr>
              <a:tr h="332092">
                <a:tc>
                  <a:txBody>
                    <a:bodyPr/>
                    <a:lstStyle/>
                    <a:p>
                      <a:pPr algn="l" fontAlgn="b"/>
                      <a:r>
                        <a:rPr lang="uk-UA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Банерна реклама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Education,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Osvita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6 000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6 000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0441872"/>
                  </a:ext>
                </a:extLst>
              </a:tr>
              <a:tr h="332092">
                <a:tc>
                  <a:txBody>
                    <a:bodyPr/>
                    <a:lstStyle/>
                    <a:p>
                      <a:pPr algn="l" fontAlgn="b"/>
                      <a:r>
                        <a:rPr lang="uk-UA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Реклама в ЗМІ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6 000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6 000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5653630"/>
                  </a:ext>
                </a:extLst>
              </a:tr>
              <a:tr h="332092">
                <a:tc>
                  <a:txBody>
                    <a:bodyPr/>
                    <a:lstStyle/>
                    <a:p>
                      <a:pPr algn="l" fontAlgn="b"/>
                      <a:r>
                        <a:rPr lang="uk-UA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Відео Вроцлав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6823219"/>
                  </a:ext>
                </a:extLst>
              </a:tr>
              <a:tr h="332092">
                <a:tc>
                  <a:txBody>
                    <a:bodyPr/>
                    <a:lstStyle/>
                    <a:p>
                      <a:pPr algn="l" fontAlgn="b"/>
                      <a:r>
                        <a:rPr lang="uk-UA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Відео по грантам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5 000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5 000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4698474"/>
                  </a:ext>
                </a:extLst>
              </a:tr>
              <a:tr h="332092">
                <a:tc>
                  <a:txBody>
                    <a:bodyPr/>
                    <a:lstStyle/>
                    <a:p>
                      <a:pPr algn="l" fontAlgn="b"/>
                      <a:r>
                        <a:rPr lang="uk-UA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Відео до дня відкритих дверей+спеціальності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6202203"/>
                  </a:ext>
                </a:extLst>
              </a:tr>
              <a:tr h="332092">
                <a:tc>
                  <a:txBody>
                    <a:bodyPr/>
                    <a:lstStyle/>
                    <a:p>
                      <a:pPr algn="l" fontAlgn="b"/>
                      <a:r>
                        <a:rPr lang="uk-UA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Борди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36 520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11 520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25 000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3060414"/>
                  </a:ext>
                </a:extLst>
              </a:tr>
              <a:tr h="344210">
                <a:tc>
                  <a:txBody>
                    <a:bodyPr/>
                    <a:lstStyle/>
                    <a:p>
                      <a:pPr algn="l" fontAlgn="b"/>
                      <a:r>
                        <a:rPr lang="uk-UA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Модернізація сайту ЕТІ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5 000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5 000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636080"/>
                  </a:ext>
                </a:extLst>
              </a:tr>
              <a:tr h="332092">
                <a:tc>
                  <a:txBody>
                    <a:bodyPr/>
                    <a:lstStyle/>
                    <a:p>
                      <a:pPr algn="l" fontAlgn="b"/>
                      <a:r>
                        <a:rPr lang="uk-UA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Рекламна продукція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20 000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20 000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7354494"/>
                  </a:ext>
                </a:extLst>
              </a:tr>
              <a:tr h="639969">
                <a:tc>
                  <a:txBody>
                    <a:bodyPr/>
                    <a:lstStyle/>
                    <a:p>
                      <a:pPr algn="l" fontAlgn="b"/>
                      <a:r>
                        <a:rPr lang="uk-UA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Заходи з профорієнтації (день відкритих дверей)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36 500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23 500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13 000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7916056"/>
                  </a:ext>
                </a:extLst>
              </a:tr>
              <a:tr h="639969">
                <a:tc>
                  <a:txBody>
                    <a:bodyPr/>
                    <a:lstStyle/>
                    <a:p>
                      <a:pPr algn="l" fontAlgn="b"/>
                      <a:r>
                        <a:rPr lang="uk-UA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Google карта, екскурсія по інституту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28 000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28 000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6463430"/>
                  </a:ext>
                </a:extLst>
              </a:tr>
              <a:tr h="332092">
                <a:tc>
                  <a:txBody>
                    <a:bodyPr/>
                    <a:lstStyle/>
                    <a:p>
                      <a:pPr algn="l" fontAlgn="b"/>
                      <a:r>
                        <a:rPr lang="uk-UA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РАЗОМ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186 620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126 220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60 400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62500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385686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1060</Words>
  <Application>Microsoft Office PowerPoint</Application>
  <PresentationFormat>Широкий екран</PresentationFormat>
  <Paragraphs>490</Paragraphs>
  <Slides>5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Тема Office</vt:lpstr>
      <vt:lpstr>План доходів і витрат 2022 РІК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Користувач</dc:creator>
  <cp:lastModifiedBy>Користувач</cp:lastModifiedBy>
  <cp:revision>10</cp:revision>
  <cp:lastPrinted>2022-07-14T09:52:27Z</cp:lastPrinted>
  <dcterms:created xsi:type="dcterms:W3CDTF">2022-07-13T10:17:31Z</dcterms:created>
  <dcterms:modified xsi:type="dcterms:W3CDTF">2023-06-09T09:07:13Z</dcterms:modified>
</cp:coreProperties>
</file>