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2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5" r:id="rId15"/>
    <p:sldId id="268" r:id="rId16"/>
    <p:sldId id="269" r:id="rId17"/>
    <p:sldId id="271" r:id="rId18"/>
    <p:sldId id="270" r:id="rId19"/>
    <p:sldId id="272" r:id="rId20"/>
    <p:sldId id="273" r:id="rId21"/>
    <p:sldId id="274" r:id="rId22"/>
    <p:sldId id="276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'05.10 (6)'!$A$7</c:f>
              <c:strCache>
                <c:ptCount val="1"/>
                <c:pt idx="0">
                  <c:v>КОЛЕДЖ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'05.10 (6)'!$B$5:$F$6</c:f>
              <c:strCache>
                <c:ptCount val="5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</c:strCache>
            </c:strRef>
          </c:cat>
          <c:val>
            <c:numRef>
              <c:f>'05.10 (6)'!$B$7:$F$7</c:f>
              <c:numCache>
                <c:formatCode>0</c:formatCode>
                <c:ptCount val="5"/>
                <c:pt idx="1">
                  <c:v>9</c:v>
                </c:pt>
                <c:pt idx="2" formatCode="General">
                  <c:v>9</c:v>
                </c:pt>
                <c:pt idx="3" formatCode="General">
                  <c:v>3</c:v>
                </c:pt>
                <c:pt idx="4" formatCode="General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EE-45E8-932B-DFB00B8485E7}"/>
            </c:ext>
          </c:extLst>
        </c:ser>
        <c:ser>
          <c:idx val="1"/>
          <c:order val="1"/>
          <c:tx>
            <c:strRef>
              <c:f>'05.10 (6)'!$A$8</c:f>
              <c:strCache>
                <c:ptCount val="1"/>
                <c:pt idx="0">
                  <c:v> МАГІСТР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'05.10 (6)'!$B$5:$F$6</c:f>
              <c:strCache>
                <c:ptCount val="5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</c:strCache>
            </c:strRef>
          </c:cat>
          <c:val>
            <c:numRef>
              <c:f>'05.10 (6)'!$B$8:$F$8</c:f>
              <c:numCache>
                <c:formatCode>0</c:formatCode>
                <c:ptCount val="5"/>
                <c:pt idx="0" formatCode="General">
                  <c:v>23</c:v>
                </c:pt>
                <c:pt idx="1">
                  <c:v>15</c:v>
                </c:pt>
                <c:pt idx="2" formatCode="General">
                  <c:v>21</c:v>
                </c:pt>
                <c:pt idx="3" formatCode="General">
                  <c:v>29</c:v>
                </c:pt>
                <c:pt idx="4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EE-45E8-932B-DFB00B848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193408"/>
        <c:axId val="45120256"/>
      </c:barChart>
      <c:catAx>
        <c:axId val="13819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5120256"/>
        <c:crosses val="autoZero"/>
        <c:auto val="1"/>
        <c:lblAlgn val="ctr"/>
        <c:lblOffset val="100"/>
        <c:noMultiLvlLbl val="0"/>
      </c:catAx>
      <c:valAx>
        <c:axId val="4512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38193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solidFill>
          <a:srgbClr val="FFC000"/>
        </a:solidFill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'спеціальності (2)'!$AL$5</c:f>
              <c:strCache>
                <c:ptCount val="1"/>
                <c:pt idx="0">
                  <c:v>Маркетинг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uk-UA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'спеціальності (2)'!$AK$6:$AK$7</c:f>
              <c:strCache>
                <c:ptCount val="2"/>
                <c:pt idx="0">
                  <c:v>ЦНТУ</c:v>
                </c:pt>
                <c:pt idx="1">
                  <c:v>ЕТІ</c:v>
                </c:pt>
              </c:strCache>
            </c:strRef>
          </c:cat>
          <c:val>
            <c:numRef>
              <c:f>'спеціальності (2)'!$AL$6:$AL$7</c:f>
              <c:numCache>
                <c:formatCode>General</c:formatCode>
                <c:ptCount val="2"/>
                <c:pt idx="0">
                  <c:v>59</c:v>
                </c:pt>
                <c:pt idx="1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9B-4B12-83E7-259D0565C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1683333333333328"/>
          <c:y val="2.7777777777777776E-2"/>
        </c:manualLayout>
      </c:layout>
      <c:overlay val="0"/>
      <c:spPr>
        <a:solidFill>
          <a:srgbClr val="FFC000"/>
        </a:solidFill>
      </c:spPr>
    </c:title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'спеціальності (2)'!$AK$5</c:f>
              <c:strCache>
                <c:ptCount val="1"/>
                <c:pt idx="0">
                  <c:v>Менеджмент</c:v>
                </c:pt>
              </c:strCache>
            </c:strRef>
          </c:tx>
          <c:explosion val="25"/>
          <c:dPt>
            <c:idx val="0"/>
            <c:bubble3D val="0"/>
            <c:explosion val="31"/>
            <c:extLst>
              <c:ext xmlns:c16="http://schemas.microsoft.com/office/drawing/2014/chart" uri="{C3380CC4-5D6E-409C-BE32-E72D297353CC}">
                <c16:uniqueId val="{00000000-D70F-4FFC-8931-1C6DD02CC265}"/>
              </c:ext>
            </c:extLst>
          </c:dPt>
          <c:dLbls>
            <c:dLbl>
              <c:idx val="0"/>
              <c:layout>
                <c:manualLayout>
                  <c:x val="-2.9564960629921259E-2"/>
                  <c:y val="-0.10576224846894139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0F-4FFC-8931-1C6DD02CC265}"/>
                </c:ext>
              </c:extLst>
            </c:dLbl>
            <c:dLbl>
              <c:idx val="1"/>
              <c:layout>
                <c:manualLayout>
                  <c:x val="4.2777777777777679E-2"/>
                  <c:y val="-2.638888888888889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0F-4FFC-8931-1C6DD02CC265}"/>
                </c:ext>
              </c:extLst>
            </c:dLbl>
            <c:dLbl>
              <c:idx val="2"/>
              <c:layout>
                <c:manualLayout>
                  <c:x val="-9.487226596675416E-2"/>
                  <c:y val="-3.7962962962962963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70F-4FFC-8931-1C6DD02CC265}"/>
                </c:ext>
              </c:extLst>
            </c:dLbl>
            <c:dLbl>
              <c:idx val="3"/>
              <c:layout>
                <c:manualLayout>
                  <c:x val="0.12714305899433714"/>
                  <c:y val="-0.1335560597298219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0F-4FFC-8931-1C6DD02CC265}"/>
                </c:ext>
              </c:extLst>
            </c:dLbl>
            <c:dLbl>
              <c:idx val="4"/>
              <c:layout>
                <c:manualLayout>
                  <c:x val="-7.1419340547121776E-2"/>
                  <c:y val="0.10139033468274093"/>
                </c:manualLayout>
              </c:layout>
              <c:spPr>
                <a:solidFill>
                  <a:srgbClr val="FF0000"/>
                </a:solidFill>
              </c:spPr>
              <c:txPr>
                <a:bodyPr/>
                <a:lstStyle/>
                <a:p>
                  <a:pPr>
                    <a:defRPr sz="1400" b="1" i="0" baseline="0"/>
                  </a:pPr>
                  <a:endParaRPr lang="uk-UA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70F-4FFC-8931-1C6DD02CC265}"/>
                </c:ext>
              </c:extLst>
            </c:dLbl>
            <c:dLbl>
              <c:idx val="5"/>
              <c:layout>
                <c:manualLayout>
                  <c:x val="-0.16096378071398079"/>
                  <c:y val="0.10381333689221051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70F-4FFC-8931-1C6DD02CC2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uk-UA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'спеціальності (2)'!$AJ$6:$AJ$11</c:f>
              <c:strCache>
                <c:ptCount val="6"/>
                <c:pt idx="0">
                  <c:v>ЦНТУ</c:v>
                </c:pt>
                <c:pt idx="1">
                  <c:v>ЦДУ</c:v>
                </c:pt>
                <c:pt idx="2">
                  <c:v>УУОЗ</c:v>
                </c:pt>
                <c:pt idx="3">
                  <c:v>ЛА</c:v>
                </c:pt>
                <c:pt idx="4">
                  <c:v>ЕТІ</c:v>
                </c:pt>
                <c:pt idx="5">
                  <c:v>Україна</c:v>
                </c:pt>
              </c:strCache>
            </c:strRef>
          </c:cat>
          <c:val>
            <c:numRef>
              <c:f>'спеціальності (2)'!$AK$6:$AK$11</c:f>
              <c:numCache>
                <c:formatCode>General</c:formatCode>
                <c:ptCount val="6"/>
                <c:pt idx="0">
                  <c:v>143</c:v>
                </c:pt>
                <c:pt idx="1">
                  <c:v>22</c:v>
                </c:pt>
                <c:pt idx="2">
                  <c:v>11</c:v>
                </c:pt>
                <c:pt idx="3">
                  <c:v>115</c:v>
                </c:pt>
                <c:pt idx="4">
                  <c:v>34</c:v>
                </c:pt>
                <c:pt idx="5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70F-4FFC-8931-1C6DD02CC2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solidFill>
          <a:srgbClr val="FFC000"/>
        </a:solidFill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'спеціальності (2)'!$AK$5</c:f>
              <c:strCache>
                <c:ptCount val="1"/>
                <c:pt idx="0">
                  <c:v>Фінанси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uk-UA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'спеціальності (2)'!$AJ$6:$AJ$8</c:f>
              <c:strCache>
                <c:ptCount val="3"/>
                <c:pt idx="0">
                  <c:v>ЦНТУ</c:v>
                </c:pt>
                <c:pt idx="1">
                  <c:v>ЕТІ</c:v>
                </c:pt>
                <c:pt idx="2">
                  <c:v>Україна</c:v>
                </c:pt>
              </c:strCache>
            </c:strRef>
          </c:cat>
          <c:val>
            <c:numRef>
              <c:f>'спеціальності (2)'!$AK$6:$AK$8</c:f>
              <c:numCache>
                <c:formatCode>General</c:formatCode>
                <c:ptCount val="3"/>
                <c:pt idx="0">
                  <c:v>100</c:v>
                </c:pt>
                <c:pt idx="1">
                  <c:v>24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05-4403-A9EB-34843D248F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solidFill>
          <a:srgbClr val="FFC000"/>
        </a:solidFill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'спеціальності (2)'!$AK$5</c:f>
              <c:strCache>
                <c:ptCount val="1"/>
                <c:pt idx="0">
                  <c:v>Облік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uk-UA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'спеціальності (2)'!$AJ$6:$AJ$8</c:f>
              <c:strCache>
                <c:ptCount val="3"/>
                <c:pt idx="0">
                  <c:v>ЦНТУ</c:v>
                </c:pt>
                <c:pt idx="1">
                  <c:v>ЕТІ</c:v>
                </c:pt>
                <c:pt idx="2">
                  <c:v>КІДМУ</c:v>
                </c:pt>
              </c:strCache>
            </c:strRef>
          </c:cat>
          <c:val>
            <c:numRef>
              <c:f>'спеціальності (2)'!$AK$6:$AK$8</c:f>
              <c:numCache>
                <c:formatCode>General</c:formatCode>
                <c:ptCount val="3"/>
                <c:pt idx="0">
                  <c:v>107</c:v>
                </c:pt>
                <c:pt idx="1">
                  <c:v>21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0E-4592-AFB9-8C1CC83EAB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спеціальності!$Z$5</c:f>
              <c:strCache>
                <c:ptCount val="1"/>
                <c:pt idx="0">
                  <c:v>Прикладна механіка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спеціальності!$Y$6:$Y$15</c:f>
              <c:strCache>
                <c:ptCount val="10"/>
                <c:pt idx="0">
                  <c:v>ЦНТУ</c:v>
                </c:pt>
                <c:pt idx="1">
                  <c:v>МАУП</c:v>
                </c:pt>
                <c:pt idx="2">
                  <c:v>ЦДУ</c:v>
                </c:pt>
                <c:pt idx="3">
                  <c:v>КІДМУ</c:v>
                </c:pt>
                <c:pt idx="4">
                  <c:v>УУОЗ</c:v>
                </c:pt>
                <c:pt idx="5">
                  <c:v>ЛА</c:v>
                </c:pt>
                <c:pt idx="6">
                  <c:v>УСЗ</c:v>
                </c:pt>
                <c:pt idx="7">
                  <c:v>ЕТІ</c:v>
                </c:pt>
                <c:pt idx="8">
                  <c:v>ДДУВС</c:v>
                </c:pt>
                <c:pt idx="9">
                  <c:v>Україна</c:v>
                </c:pt>
              </c:strCache>
            </c:strRef>
          </c:cat>
          <c:val>
            <c:numRef>
              <c:f>спеціальності!$Z$6:$Z$15</c:f>
              <c:numCache>
                <c:formatCode>General</c:formatCode>
                <c:ptCount val="10"/>
                <c:pt idx="0">
                  <c:v>275</c:v>
                </c:pt>
                <c:pt idx="7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EA-4BE1-8CBA-E89C5C423ED9}"/>
            </c:ext>
          </c:extLst>
        </c:ser>
        <c:ser>
          <c:idx val="1"/>
          <c:order val="1"/>
          <c:tx>
            <c:strRef>
              <c:f>спеціальності!$AA$5</c:f>
              <c:strCache>
                <c:ptCount val="1"/>
                <c:pt idx="0">
                  <c:v>Галузеве машинобудування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спеціальності!$Y$6:$Y$15</c:f>
              <c:strCache>
                <c:ptCount val="10"/>
                <c:pt idx="0">
                  <c:v>ЦНТУ</c:v>
                </c:pt>
                <c:pt idx="1">
                  <c:v>МАУП</c:v>
                </c:pt>
                <c:pt idx="2">
                  <c:v>ЦДУ</c:v>
                </c:pt>
                <c:pt idx="3">
                  <c:v>КІДМУ</c:v>
                </c:pt>
                <c:pt idx="4">
                  <c:v>УУОЗ</c:v>
                </c:pt>
                <c:pt idx="5">
                  <c:v>ЛА</c:v>
                </c:pt>
                <c:pt idx="6">
                  <c:v>УСЗ</c:v>
                </c:pt>
                <c:pt idx="7">
                  <c:v>ЕТІ</c:v>
                </c:pt>
                <c:pt idx="8">
                  <c:v>ДДУВС</c:v>
                </c:pt>
                <c:pt idx="9">
                  <c:v>Україна</c:v>
                </c:pt>
              </c:strCache>
            </c:strRef>
          </c:cat>
          <c:val>
            <c:numRef>
              <c:f>спеціальності!$AA$6:$AA$15</c:f>
              <c:numCache>
                <c:formatCode>General</c:formatCode>
                <c:ptCount val="10"/>
                <c:pt idx="0">
                  <c:v>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EA-4BE1-8CBA-E89C5C423E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9098240"/>
        <c:axId val="329544192"/>
        <c:axId val="0"/>
      </c:bar3DChart>
      <c:catAx>
        <c:axId val="2890982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uk-UA"/>
          </a:p>
        </c:txPr>
        <c:crossAx val="329544192"/>
        <c:crosses val="autoZero"/>
        <c:auto val="1"/>
        <c:lblAlgn val="ctr"/>
        <c:lblOffset val="100"/>
        <c:noMultiLvlLbl val="0"/>
      </c:catAx>
      <c:valAx>
        <c:axId val="329544192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28909824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 b="1" i="0" baseline="0"/>
          </a:pPr>
          <a:endParaRPr lang="uk-UA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спеціальності!$Z$5</c:f>
              <c:strCache>
                <c:ptCount val="1"/>
                <c:pt idx="0">
                  <c:v>Комп. Науки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спеціальності!$Y$6:$Y$15</c:f>
              <c:strCache>
                <c:ptCount val="10"/>
                <c:pt idx="0">
                  <c:v>ЦНТУ</c:v>
                </c:pt>
                <c:pt idx="1">
                  <c:v>МАУП</c:v>
                </c:pt>
                <c:pt idx="2">
                  <c:v>ЦДУ</c:v>
                </c:pt>
                <c:pt idx="3">
                  <c:v>КІДМУ</c:v>
                </c:pt>
                <c:pt idx="4">
                  <c:v>УУОЗ</c:v>
                </c:pt>
                <c:pt idx="5">
                  <c:v>ЛА</c:v>
                </c:pt>
                <c:pt idx="6">
                  <c:v>УСЗ</c:v>
                </c:pt>
                <c:pt idx="7">
                  <c:v>ЕТІ</c:v>
                </c:pt>
                <c:pt idx="8">
                  <c:v>ДДУВС</c:v>
                </c:pt>
                <c:pt idx="9">
                  <c:v>Україна</c:v>
                </c:pt>
              </c:strCache>
            </c:strRef>
          </c:cat>
          <c:val>
            <c:numRef>
              <c:f>спеціальності!$Z$6:$Z$15</c:f>
              <c:numCache>
                <c:formatCode>General</c:formatCode>
                <c:ptCount val="10"/>
                <c:pt idx="0">
                  <c:v>38</c:v>
                </c:pt>
                <c:pt idx="2">
                  <c:v>106</c:v>
                </c:pt>
                <c:pt idx="7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A9-4B47-BD29-A43786D3D3F6}"/>
            </c:ext>
          </c:extLst>
        </c:ser>
        <c:ser>
          <c:idx val="1"/>
          <c:order val="1"/>
          <c:tx>
            <c:strRef>
              <c:f>спеціальності!$AA$5</c:f>
              <c:strCache>
                <c:ptCount val="1"/>
                <c:pt idx="0">
                  <c:v>Комп. Інженерія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спеціальності!$Y$6:$Y$15</c:f>
              <c:strCache>
                <c:ptCount val="10"/>
                <c:pt idx="0">
                  <c:v>ЦНТУ</c:v>
                </c:pt>
                <c:pt idx="1">
                  <c:v>МАУП</c:v>
                </c:pt>
                <c:pt idx="2">
                  <c:v>ЦДУ</c:v>
                </c:pt>
                <c:pt idx="3">
                  <c:v>КІДМУ</c:v>
                </c:pt>
                <c:pt idx="4">
                  <c:v>УУОЗ</c:v>
                </c:pt>
                <c:pt idx="5">
                  <c:v>ЛА</c:v>
                </c:pt>
                <c:pt idx="6">
                  <c:v>УСЗ</c:v>
                </c:pt>
                <c:pt idx="7">
                  <c:v>ЕТІ</c:v>
                </c:pt>
                <c:pt idx="8">
                  <c:v>ДДУВС</c:v>
                </c:pt>
                <c:pt idx="9">
                  <c:v>Україна</c:v>
                </c:pt>
              </c:strCache>
            </c:strRef>
          </c:cat>
          <c:val>
            <c:numRef>
              <c:f>спеціальності!$AA$6:$AA$15</c:f>
              <c:numCache>
                <c:formatCode>General</c:formatCode>
                <c:ptCount val="10"/>
                <c:pt idx="0">
                  <c:v>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A9-4B47-BD29-A43786D3D3F6}"/>
            </c:ext>
          </c:extLst>
        </c:ser>
        <c:ser>
          <c:idx val="2"/>
          <c:order val="2"/>
          <c:tx>
            <c:strRef>
              <c:f>спеціальності!$AB$5</c:f>
              <c:strCache>
                <c:ptCount val="1"/>
                <c:pt idx="0">
                  <c:v>Кібербезпека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спеціальності!$Y$6:$Y$15</c:f>
              <c:strCache>
                <c:ptCount val="10"/>
                <c:pt idx="0">
                  <c:v>ЦНТУ</c:v>
                </c:pt>
                <c:pt idx="1">
                  <c:v>МАУП</c:v>
                </c:pt>
                <c:pt idx="2">
                  <c:v>ЦДУ</c:v>
                </c:pt>
                <c:pt idx="3">
                  <c:v>КІДМУ</c:v>
                </c:pt>
                <c:pt idx="4">
                  <c:v>УУОЗ</c:v>
                </c:pt>
                <c:pt idx="5">
                  <c:v>ЛА</c:v>
                </c:pt>
                <c:pt idx="6">
                  <c:v>УСЗ</c:v>
                </c:pt>
                <c:pt idx="7">
                  <c:v>ЕТІ</c:v>
                </c:pt>
                <c:pt idx="8">
                  <c:v>ДДУВС</c:v>
                </c:pt>
                <c:pt idx="9">
                  <c:v>Україна</c:v>
                </c:pt>
              </c:strCache>
            </c:strRef>
          </c:cat>
          <c:val>
            <c:numRef>
              <c:f>спеціальності!$AB$6:$AB$15</c:f>
              <c:numCache>
                <c:formatCode>General</c:formatCode>
                <c:ptCount val="10"/>
                <c:pt idx="0">
                  <c:v>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A9-4B47-BD29-A43786D3D3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7744384"/>
        <c:axId val="329894144"/>
        <c:axId val="0"/>
      </c:bar3DChart>
      <c:catAx>
        <c:axId val="2977443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uk-UA"/>
          </a:p>
        </c:txPr>
        <c:crossAx val="329894144"/>
        <c:crosses val="autoZero"/>
        <c:auto val="1"/>
        <c:lblAlgn val="ctr"/>
        <c:lblOffset val="100"/>
        <c:noMultiLvlLbl val="0"/>
      </c:catAx>
      <c:valAx>
        <c:axId val="32989414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29774438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 b="1"/>
          </a:pPr>
          <a:endParaRPr lang="uk-UA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solidFill>
          <a:schemeClr val="tx1">
            <a:lumMod val="50000"/>
            <a:lumOff val="50000"/>
          </a:schemeClr>
        </a:solidFill>
      </c:spPr>
    </c:title>
    <c:autoTitleDeleted val="0"/>
    <c:plotArea>
      <c:layout>
        <c:manualLayout>
          <c:layoutTarget val="inner"/>
          <c:xMode val="edge"/>
          <c:yMode val="edge"/>
          <c:x val="0.25847659667541556"/>
          <c:y val="0.23860673665791776"/>
          <c:w val="0.47749146981627294"/>
          <c:h val="0.76139326334208224"/>
        </c:manualLayout>
      </c:layout>
      <c:pieChart>
        <c:varyColors val="1"/>
        <c:ser>
          <c:idx val="0"/>
          <c:order val="0"/>
          <c:tx>
            <c:strRef>
              <c:f>спеціальності!$I$52</c:f>
              <c:strCache>
                <c:ptCount val="1"/>
                <c:pt idx="0">
                  <c:v>Комп. Науки</c:v>
                </c:pt>
              </c:strCache>
            </c:strRef>
          </c:tx>
          <c:dPt>
            <c:idx val="2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68CE-4ADD-980D-C621F58BA4B8}"/>
              </c:ext>
            </c:extLst>
          </c:dPt>
          <c:dLbls>
            <c:dLbl>
              <c:idx val="0"/>
              <c:layout>
                <c:manualLayout>
                  <c:x val="-0.11376990725585391"/>
                  <c:y val="0.2148210929328021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CE-4ADD-980D-C621F58BA4B8}"/>
                </c:ext>
              </c:extLst>
            </c:dLbl>
            <c:dLbl>
              <c:idx val="1"/>
              <c:layout>
                <c:manualLayout>
                  <c:x val="-4.4227471566054243E-2"/>
                  <c:y val="-0.13921296296296296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CE-4ADD-980D-C621F58BA4B8}"/>
                </c:ext>
              </c:extLst>
            </c:dLbl>
            <c:dLbl>
              <c:idx val="2"/>
              <c:layout>
                <c:manualLayout>
                  <c:x val="0.14990791776027995"/>
                  <c:y val="0.2494535578885972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CE-4ADD-980D-C621F58BA4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uk-UA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спеціальності!$H$53:$H$55</c:f>
              <c:strCache>
                <c:ptCount val="3"/>
                <c:pt idx="0">
                  <c:v>ЦНТУ</c:v>
                </c:pt>
                <c:pt idx="1">
                  <c:v>ЦДУ</c:v>
                </c:pt>
                <c:pt idx="2">
                  <c:v>ЕТІ</c:v>
                </c:pt>
              </c:strCache>
            </c:strRef>
          </c:cat>
          <c:val>
            <c:numRef>
              <c:f>спеціальності!$I$53:$I$55</c:f>
              <c:numCache>
                <c:formatCode>General</c:formatCode>
                <c:ptCount val="3"/>
                <c:pt idx="0">
                  <c:v>38</c:v>
                </c:pt>
                <c:pt idx="1">
                  <c:v>106</c:v>
                </c:pt>
                <c:pt idx="2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CE-4ADD-980D-C621F58BA4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спеціальності!$I$86</c:f>
              <c:strCache>
                <c:ptCount val="1"/>
                <c:pt idx="0">
                  <c:v>Прикладна механіка</c:v>
                </c:pt>
              </c:strCache>
            </c:strRef>
          </c:tx>
          <c:dPt>
            <c:idx val="0"/>
            <c:bubble3D val="0"/>
            <c:explosion val="29"/>
            <c:extLst>
              <c:ext xmlns:c16="http://schemas.microsoft.com/office/drawing/2014/chart" uri="{C3380CC4-5D6E-409C-BE32-E72D297353CC}">
                <c16:uniqueId val="{00000000-6CE1-4F1C-8D8E-71FC437B6CA3}"/>
              </c:ext>
            </c:extLst>
          </c:dPt>
          <c:dLbls>
            <c:dLbl>
              <c:idx val="1"/>
              <c:layout>
                <c:manualLayout>
                  <c:x val="-0.24047522946729605"/>
                  <c:y val="0.22594218478952388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E1-4F1C-8D8E-71FC437B6C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uk-UA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спеціальності!$H$87:$H$88</c:f>
              <c:strCache>
                <c:ptCount val="2"/>
                <c:pt idx="0">
                  <c:v>ЦНТУ</c:v>
                </c:pt>
                <c:pt idx="1">
                  <c:v>ЕТІ</c:v>
                </c:pt>
              </c:strCache>
            </c:strRef>
          </c:cat>
          <c:val>
            <c:numRef>
              <c:f>спеціальності!$I$87:$I$88</c:f>
              <c:numCache>
                <c:formatCode>General</c:formatCode>
                <c:ptCount val="2"/>
                <c:pt idx="0">
                  <c:v>275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E1-4F1C-8D8E-71FC437B6C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8.4601732093927698E-2"/>
          <c:y val="3.3747943537291492E-2"/>
          <c:w val="0.91304271216091826"/>
          <c:h val="0.414872396854856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'по регіонам'!$D$22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spPr>
              <a:solidFill>
                <a:schemeClr val="accent4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200" b="1" i="0" baseline="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'по регіонам'!$C$23:$C$31</c:f>
              <c:strCache>
                <c:ptCount val="9"/>
                <c:pt idx="0">
                  <c:v>Олександрійський р-н Олександрійський р-н </c:v>
                </c:pt>
                <c:pt idx="1">
                  <c:v>Знам’янський р-н</c:v>
                </c:pt>
                <c:pt idx="2">
                  <c:v>Новоукраїнський р-н</c:v>
                </c:pt>
                <c:pt idx="3">
                  <c:v>Новомиргородський р-н</c:v>
                </c:pt>
                <c:pt idx="4">
                  <c:v>Новоархангельський р-н</c:v>
                </c:pt>
                <c:pt idx="5">
                  <c:v>Олександрівський р-н</c:v>
                </c:pt>
                <c:pt idx="6">
                  <c:v>Кропивницький р-н</c:v>
                </c:pt>
                <c:pt idx="7">
                  <c:v>КРОПИВНИЦЬКИЙ</c:v>
                </c:pt>
                <c:pt idx="8">
                  <c:v>Інші області</c:v>
                </c:pt>
              </c:strCache>
            </c:strRef>
          </c:cat>
          <c:val>
            <c:numRef>
              <c:f>'по регіонам'!$D$23:$D$31</c:f>
              <c:numCache>
                <c:formatCode>General</c:formatCode>
                <c:ptCount val="9"/>
                <c:pt idx="0">
                  <c:v>4</c:v>
                </c:pt>
                <c:pt idx="1">
                  <c:v>2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2</c:v>
                </c:pt>
                <c:pt idx="7">
                  <c:v>22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18-4276-AFF0-5E7A70AD8B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8332032"/>
        <c:axId val="369717184"/>
      </c:barChart>
      <c:catAx>
        <c:axId val="308332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uk-UA"/>
          </a:p>
        </c:txPr>
        <c:crossAx val="369717184"/>
        <c:crosses val="autoZero"/>
        <c:auto val="1"/>
        <c:lblAlgn val="ctr"/>
        <c:lblOffset val="100"/>
        <c:noMultiLvlLbl val="0"/>
      </c:catAx>
      <c:valAx>
        <c:axId val="369717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8332032"/>
        <c:crosses val="autoZero"/>
        <c:crossBetween val="between"/>
      </c:valAx>
    </c:plotArea>
    <c:plotVisOnly val="1"/>
    <c:dispBlanksAs val="gap"/>
    <c:showDLblsOverMax val="0"/>
  </c:chart>
  <c:spPr>
    <a:gradFill>
      <a:gsLst>
        <a:gs pos="0">
          <a:srgbClr val="DDEBCF"/>
        </a:gs>
        <a:gs pos="50000">
          <a:srgbClr val="9CB86E"/>
        </a:gs>
        <a:gs pos="100000">
          <a:srgbClr val="156B13"/>
        </a:gs>
      </a:gsLst>
      <a:lin ang="5400000" scaled="0"/>
    </a:gradFill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'по регіонам'!$D$22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8.9126321647189685E-2"/>
                  <c:y val="8.3542188805346695E-4"/>
                </c:manualLayout>
              </c:layout>
              <c:tx>
                <c:rich>
                  <a:bodyPr/>
                  <a:lstStyle/>
                  <a:p>
                    <a:r>
                      <a:rPr lang="uk-UA" b="1" i="0" baseline="0"/>
                      <a:t>Олександрійський р-н 
7%</a:t>
                    </a:r>
                    <a:endParaRPr lang="uk-UA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F04-4F39-BD77-E9F16ED84944}"/>
                </c:ext>
              </c:extLst>
            </c:dLbl>
            <c:dLbl>
              <c:idx val="1"/>
              <c:layout>
                <c:manualLayout>
                  <c:x val="0.1475100670846862"/>
                  <c:y val="-2.5952019155500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F04-4F39-BD77-E9F16ED84944}"/>
                </c:ext>
              </c:extLst>
            </c:dLbl>
            <c:dLbl>
              <c:idx val="2"/>
              <c:layout>
                <c:manualLayout>
                  <c:x val="9.7503538268067069E-2"/>
                  <c:y val="2.92802873325044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04-4F39-BD77-E9F16ED84944}"/>
                </c:ext>
              </c:extLst>
            </c:dLbl>
            <c:dLbl>
              <c:idx val="3"/>
              <c:layout>
                <c:manualLayout>
                  <c:x val="4.646475534464703E-2"/>
                  <c:y val="8.457627007150421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04-4F39-BD77-E9F16ED84944}"/>
                </c:ext>
              </c:extLst>
            </c:dLbl>
            <c:dLbl>
              <c:idx val="4"/>
              <c:layout>
                <c:manualLayout>
                  <c:x val="6.3080024012023533E-2"/>
                  <c:y val="-5.397193771831152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F04-4F39-BD77-E9F16ED84944}"/>
                </c:ext>
              </c:extLst>
            </c:dLbl>
            <c:dLbl>
              <c:idx val="5"/>
              <c:layout>
                <c:manualLayout>
                  <c:x val="9.1625938243529159E-2"/>
                  <c:y val="-5.546333024161453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F04-4F39-BD77-E9F16ED84944}"/>
                </c:ext>
              </c:extLst>
            </c:dLbl>
            <c:dLbl>
              <c:idx val="6"/>
              <c:layout>
                <c:manualLayout>
                  <c:x val="-3.7710269521818956E-3"/>
                  <c:y val="-2.94605279603207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F04-4F39-BD77-E9F16ED849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 baseline="0"/>
                </a:pPr>
                <a:endParaRPr lang="uk-UA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'по регіонам'!$C$23:$C$31</c:f>
              <c:strCache>
                <c:ptCount val="9"/>
                <c:pt idx="0">
                  <c:v>Олександрійський р-н Олександрійський р-н </c:v>
                </c:pt>
                <c:pt idx="1">
                  <c:v>Знам’янський р-н</c:v>
                </c:pt>
                <c:pt idx="2">
                  <c:v>Новоукраїнський р-н</c:v>
                </c:pt>
                <c:pt idx="3">
                  <c:v>Новомиргородський р-н</c:v>
                </c:pt>
                <c:pt idx="4">
                  <c:v>Новоархангельський р-н</c:v>
                </c:pt>
                <c:pt idx="5">
                  <c:v>Олександрівський р-н</c:v>
                </c:pt>
                <c:pt idx="6">
                  <c:v>Кропивницький р-н</c:v>
                </c:pt>
                <c:pt idx="7">
                  <c:v>КРОПИВНИЦЬКИЙ</c:v>
                </c:pt>
                <c:pt idx="8">
                  <c:v>Інші області</c:v>
                </c:pt>
              </c:strCache>
            </c:strRef>
          </c:cat>
          <c:val>
            <c:numRef>
              <c:f>'по регіонам'!$D$23:$D$31</c:f>
              <c:numCache>
                <c:formatCode>General</c:formatCode>
                <c:ptCount val="9"/>
                <c:pt idx="0">
                  <c:v>4</c:v>
                </c:pt>
                <c:pt idx="1">
                  <c:v>2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2</c:v>
                </c:pt>
                <c:pt idx="7">
                  <c:v>22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04-4F39-BD77-E9F16ED84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234837590004338"/>
          <c:y val="0.14112420646674012"/>
          <c:w val="0.82959796030790378"/>
          <c:h val="0.78396149659159076"/>
        </c:manualLayout>
      </c:layout>
      <c:pie3DChart>
        <c:varyColors val="1"/>
        <c:ser>
          <c:idx val="0"/>
          <c:order val="0"/>
          <c:explosion val="25"/>
          <c:dPt>
            <c:idx val="7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CAA6-49E5-97FD-36A4503EB652}"/>
              </c:ext>
            </c:extLst>
          </c:dPt>
          <c:dLbls>
            <c:dLbl>
              <c:idx val="0"/>
              <c:layout>
                <c:manualLayout>
                  <c:x val="-2.245145277948566E-2"/>
                  <c:y val="-6.879331159119983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A6-49E5-97FD-36A4503EB652}"/>
                </c:ext>
              </c:extLst>
            </c:dLbl>
            <c:dLbl>
              <c:idx val="3"/>
              <c:layout>
                <c:manualLayout>
                  <c:x val="-1.404395267942748E-2"/>
                  <c:y val="9.573577902304546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A6-49E5-97FD-36A4503EB652}"/>
                </c:ext>
              </c:extLst>
            </c:dLbl>
            <c:dLbl>
              <c:idx val="4"/>
              <c:layout>
                <c:manualLayout>
                  <c:x val="-1.4639729380918353E-2"/>
                  <c:y val="-8.091629278605620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A6-49E5-97FD-36A4503EB652}"/>
                </c:ext>
              </c:extLst>
            </c:dLbl>
            <c:dLbl>
              <c:idx val="5"/>
              <c:layout>
                <c:manualLayout>
                  <c:x val="-9.4413475562822827E-2"/>
                  <c:y val="-0.1302012648876556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AA6-49E5-97FD-36A4503EB652}"/>
                </c:ext>
              </c:extLst>
            </c:dLbl>
            <c:dLbl>
              <c:idx val="6"/>
              <c:layout>
                <c:manualLayout>
                  <c:x val="-2.2618552912845109E-2"/>
                  <c:y val="-7.409526898382554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AA6-49E5-97FD-36A4503EB652}"/>
                </c:ext>
              </c:extLst>
            </c:dLbl>
            <c:dLbl>
              <c:idx val="7"/>
              <c:layout>
                <c:manualLayout>
                  <c:x val="5.5565544878855969E-2"/>
                  <c:y val="-8.0853108464416776E-2"/>
                </c:manualLayout>
              </c:layout>
              <c:numFmt formatCode="0.00%" sourceLinked="0"/>
              <c:spPr>
                <a:solidFill>
                  <a:srgbClr val="FF0000"/>
                </a:solidFill>
              </c:spPr>
              <c:txPr>
                <a:bodyPr/>
                <a:lstStyle/>
                <a:p>
                  <a:pPr>
                    <a:defRPr sz="1400" b="1" i="0" baseline="0">
                      <a:latin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A6-49E5-97FD-36A4503EB652}"/>
                </c:ext>
              </c:extLst>
            </c:dLbl>
            <c:dLbl>
              <c:idx val="8"/>
              <c:layout>
                <c:manualLayout>
                  <c:x val="8.6971284548724589E-2"/>
                  <c:y val="-1.48737815095767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AA6-49E5-97FD-36A4503EB652}"/>
                </c:ext>
              </c:extLst>
            </c:dLbl>
            <c:dLbl>
              <c:idx val="9"/>
              <c:layout>
                <c:manualLayout>
                  <c:x val="0.11787631763561982"/>
                  <c:y val="1.90694126620900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AA6-49E5-97FD-36A4503EB652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>
                    <a:latin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'СВОД (2)'!$O$5:$O$14</c:f>
              <c:strCache>
                <c:ptCount val="10"/>
                <c:pt idx="0">
                  <c:v>ЦНТУ</c:v>
                </c:pt>
                <c:pt idx="1">
                  <c:v>МАУП</c:v>
                </c:pt>
                <c:pt idx="2">
                  <c:v>ЦДУ</c:v>
                </c:pt>
                <c:pt idx="3">
                  <c:v>КІДМУ</c:v>
                </c:pt>
                <c:pt idx="4">
                  <c:v>УУОЗ</c:v>
                </c:pt>
                <c:pt idx="5">
                  <c:v>ЛА</c:v>
                </c:pt>
                <c:pt idx="6">
                  <c:v>УСЗ</c:v>
                </c:pt>
                <c:pt idx="7">
                  <c:v>ЕТІ</c:v>
                </c:pt>
                <c:pt idx="8">
                  <c:v>ДДУВС</c:v>
                </c:pt>
                <c:pt idx="9">
                  <c:v>Україна</c:v>
                </c:pt>
              </c:strCache>
            </c:strRef>
          </c:cat>
          <c:val>
            <c:numRef>
              <c:f>'СВОД (2)'!$P$5:$P$14</c:f>
              <c:numCache>
                <c:formatCode>General</c:formatCode>
                <c:ptCount val="10"/>
                <c:pt idx="0">
                  <c:v>2950</c:v>
                </c:pt>
                <c:pt idx="1">
                  <c:v>228</c:v>
                </c:pt>
                <c:pt idx="2">
                  <c:v>2644</c:v>
                </c:pt>
                <c:pt idx="3">
                  <c:v>61</c:v>
                </c:pt>
                <c:pt idx="4">
                  <c:v>29</c:v>
                </c:pt>
                <c:pt idx="5">
                  <c:v>760</c:v>
                </c:pt>
                <c:pt idx="6">
                  <c:v>42</c:v>
                </c:pt>
                <c:pt idx="7" formatCode="0">
                  <c:v>210</c:v>
                </c:pt>
                <c:pt idx="8">
                  <c:v>749</c:v>
                </c:pt>
                <c:pt idx="9">
                  <c:v>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AA6-49E5-97FD-36A4503EB6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720163976458451"/>
          <c:y val="2.0892636230540849E-2"/>
          <c:w val="0.72950639234611803"/>
          <c:h val="0.864954593182643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'по регіонам'!$D$34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'по регіонам'!$C$35:$C$49</c:f>
              <c:strCache>
                <c:ptCount val="15"/>
                <c:pt idx="0">
                  <c:v>Долинський р-н </c:v>
                </c:pt>
                <c:pt idx="1">
                  <c:v>Олександрійський р-н</c:v>
                </c:pt>
                <c:pt idx="2">
                  <c:v>Бобринецький р-н</c:v>
                </c:pt>
                <c:pt idx="3">
                  <c:v>Знам’янський р-н</c:v>
                </c:pt>
                <c:pt idx="4">
                  <c:v>Новоукраїнський р-н</c:v>
                </c:pt>
                <c:pt idx="5">
                  <c:v>Новомиргородський р-н</c:v>
                </c:pt>
                <c:pt idx="6">
                  <c:v>Устинівський р-н</c:v>
                </c:pt>
                <c:pt idx="7">
                  <c:v>Добровеличківський р-н</c:v>
                </c:pt>
                <c:pt idx="8">
                  <c:v>Новоархангельський р-н</c:v>
                </c:pt>
                <c:pt idx="9">
                  <c:v>Новгородківський р-н</c:v>
                </c:pt>
                <c:pt idx="10">
                  <c:v>Олександрівський р-н</c:v>
                </c:pt>
                <c:pt idx="11">
                  <c:v>Маловисківський р-н</c:v>
                </c:pt>
                <c:pt idx="12">
                  <c:v>Кропивницький р-н</c:v>
                </c:pt>
                <c:pt idx="13">
                  <c:v>КРОПИВНИЦЬКИЙ</c:v>
                </c:pt>
                <c:pt idx="14">
                  <c:v>Інші області</c:v>
                </c:pt>
              </c:strCache>
            </c:strRef>
          </c:cat>
          <c:val>
            <c:numRef>
              <c:f>'по регіонам'!$D$35:$D$49</c:f>
              <c:numCache>
                <c:formatCode>General</c:formatCode>
                <c:ptCount val="15"/>
                <c:pt idx="0">
                  <c:v>0</c:v>
                </c:pt>
                <c:pt idx="1">
                  <c:v>4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  <c:pt idx="5">
                  <c:v>4</c:v>
                </c:pt>
                <c:pt idx="6">
                  <c:v>0</c:v>
                </c:pt>
                <c:pt idx="7">
                  <c:v>0</c:v>
                </c:pt>
                <c:pt idx="8">
                  <c:v>5</c:v>
                </c:pt>
                <c:pt idx="10">
                  <c:v>3</c:v>
                </c:pt>
                <c:pt idx="12">
                  <c:v>2</c:v>
                </c:pt>
                <c:pt idx="13">
                  <c:v>22</c:v>
                </c:pt>
                <c:pt idx="1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E2-4E2A-A1C4-5A071833FD43}"/>
            </c:ext>
          </c:extLst>
        </c:ser>
        <c:ser>
          <c:idx val="1"/>
          <c:order val="1"/>
          <c:tx>
            <c:strRef>
              <c:f>'по регіонам'!$E$34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'по регіонам'!$C$35:$C$49</c:f>
              <c:strCache>
                <c:ptCount val="15"/>
                <c:pt idx="0">
                  <c:v>Долинський р-н </c:v>
                </c:pt>
                <c:pt idx="1">
                  <c:v>Олександрійський р-н</c:v>
                </c:pt>
                <c:pt idx="2">
                  <c:v>Бобринецький р-н</c:v>
                </c:pt>
                <c:pt idx="3">
                  <c:v>Знам’янський р-н</c:v>
                </c:pt>
                <c:pt idx="4">
                  <c:v>Новоукраїнський р-н</c:v>
                </c:pt>
                <c:pt idx="5">
                  <c:v>Новомиргородський р-н</c:v>
                </c:pt>
                <c:pt idx="6">
                  <c:v>Устинівський р-н</c:v>
                </c:pt>
                <c:pt idx="7">
                  <c:v>Добровеличківський р-н</c:v>
                </c:pt>
                <c:pt idx="8">
                  <c:v>Новоархангельський р-н</c:v>
                </c:pt>
                <c:pt idx="9">
                  <c:v>Новгородківський р-н</c:v>
                </c:pt>
                <c:pt idx="10">
                  <c:v>Олександрівський р-н</c:v>
                </c:pt>
                <c:pt idx="11">
                  <c:v>Маловисківський р-н</c:v>
                </c:pt>
                <c:pt idx="12">
                  <c:v>Кропивницький р-н</c:v>
                </c:pt>
                <c:pt idx="13">
                  <c:v>КРОПИВНИЦЬКИЙ</c:v>
                </c:pt>
                <c:pt idx="14">
                  <c:v>Інші області</c:v>
                </c:pt>
              </c:strCache>
            </c:strRef>
          </c:cat>
          <c:val>
            <c:numRef>
              <c:f>'по регіонам'!$E$35:$E$49</c:f>
              <c:numCache>
                <c:formatCode>General</c:formatCode>
                <c:ptCount val="15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3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2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19</c:v>
                </c:pt>
                <c:pt idx="1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E2-4E2A-A1C4-5A071833FD43}"/>
            </c:ext>
          </c:extLst>
        </c:ser>
        <c:ser>
          <c:idx val="2"/>
          <c:order val="2"/>
          <c:tx>
            <c:strRef>
              <c:f>'по регіонам'!$F$34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'по регіонам'!$C$35:$C$49</c:f>
              <c:strCache>
                <c:ptCount val="15"/>
                <c:pt idx="0">
                  <c:v>Долинський р-н </c:v>
                </c:pt>
                <c:pt idx="1">
                  <c:v>Олександрійський р-н</c:v>
                </c:pt>
                <c:pt idx="2">
                  <c:v>Бобринецький р-н</c:v>
                </c:pt>
                <c:pt idx="3">
                  <c:v>Знам’янський р-н</c:v>
                </c:pt>
                <c:pt idx="4">
                  <c:v>Новоукраїнський р-н</c:v>
                </c:pt>
                <c:pt idx="5">
                  <c:v>Новомиргородський р-н</c:v>
                </c:pt>
                <c:pt idx="6">
                  <c:v>Устинівський р-н</c:v>
                </c:pt>
                <c:pt idx="7">
                  <c:v>Добровеличківський р-н</c:v>
                </c:pt>
                <c:pt idx="8">
                  <c:v>Новоархангельський р-н</c:v>
                </c:pt>
                <c:pt idx="9">
                  <c:v>Новгородківський р-н</c:v>
                </c:pt>
                <c:pt idx="10">
                  <c:v>Олександрівський р-н</c:v>
                </c:pt>
                <c:pt idx="11">
                  <c:v>Маловисківський р-н</c:v>
                </c:pt>
                <c:pt idx="12">
                  <c:v>Кропивницький р-н</c:v>
                </c:pt>
                <c:pt idx="13">
                  <c:v>КРОПИВНИЦЬКИЙ</c:v>
                </c:pt>
                <c:pt idx="14">
                  <c:v>Інші області</c:v>
                </c:pt>
              </c:strCache>
            </c:strRef>
          </c:cat>
          <c:val>
            <c:numRef>
              <c:f>'по регіонам'!$F$35:$F$49</c:f>
              <c:numCache>
                <c:formatCode>General</c:formatCode>
                <c:ptCount val="15"/>
                <c:pt idx="0">
                  <c:v>3</c:v>
                </c:pt>
                <c:pt idx="1">
                  <c:v>0</c:v>
                </c:pt>
                <c:pt idx="2">
                  <c:v>3</c:v>
                </c:pt>
                <c:pt idx="3">
                  <c:v>4</c:v>
                </c:pt>
                <c:pt idx="4">
                  <c:v>0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0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39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E2-4E2A-A1C4-5A071833FD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9153408"/>
        <c:axId val="369718912"/>
      </c:barChart>
      <c:catAx>
        <c:axId val="2991534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369718912"/>
        <c:crosses val="autoZero"/>
        <c:auto val="1"/>
        <c:lblAlgn val="ctr"/>
        <c:lblOffset val="100"/>
        <c:noMultiLvlLbl val="0"/>
      </c:catAx>
      <c:valAx>
        <c:axId val="36971891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9915340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aseline="0"/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200" b="1" i="0" baseline="0"/>
      </a:pPr>
      <a:endParaRPr lang="uk-UA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3766960036143332E-2"/>
          <c:y val="0.15742945151401702"/>
          <c:w val="0.79854967804056087"/>
          <c:h val="0.7825765534011170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Лист1!$N$9</c:f>
              <c:strCache>
                <c:ptCount val="1"/>
                <c:pt idx="0">
                  <c:v>БАКАЛАВРАТ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Лист1!$O$8:$T$8</c:f>
              <c:strCache>
                <c:ptCount val="6"/>
                <c:pt idx="0">
                  <c:v>01.01.2018</c:v>
                </c:pt>
                <c:pt idx="1">
                  <c:v>01.01.2019</c:v>
                </c:pt>
                <c:pt idx="2">
                  <c:v>1.012020</c:v>
                </c:pt>
                <c:pt idx="3">
                  <c:v>01.01.2021</c:v>
                </c:pt>
                <c:pt idx="4">
                  <c:v>01.01.2022</c:v>
                </c:pt>
                <c:pt idx="5">
                  <c:v>01.06.2023</c:v>
                </c:pt>
              </c:strCache>
            </c:strRef>
          </c:cat>
          <c:val>
            <c:numRef>
              <c:f>Лист1!$O$9:$T$9</c:f>
              <c:numCache>
                <c:formatCode>General</c:formatCode>
                <c:ptCount val="6"/>
                <c:pt idx="0">
                  <c:v>64</c:v>
                </c:pt>
                <c:pt idx="1">
                  <c:v>122</c:v>
                </c:pt>
                <c:pt idx="2">
                  <c:v>130</c:v>
                </c:pt>
                <c:pt idx="3">
                  <c:v>167</c:v>
                </c:pt>
                <c:pt idx="4">
                  <c:v>175</c:v>
                </c:pt>
                <c:pt idx="5">
                  <c:v>209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58-4A2E-BDBB-6BDFCA724595}"/>
            </c:ext>
          </c:extLst>
        </c:ser>
        <c:ser>
          <c:idx val="1"/>
          <c:order val="1"/>
          <c:tx>
            <c:strRef>
              <c:f>Лист1!$N$10</c:f>
              <c:strCache>
                <c:ptCount val="1"/>
                <c:pt idx="0">
                  <c:v>МАГІСТРАТУРА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Лист1!$O$8:$T$8</c:f>
              <c:strCache>
                <c:ptCount val="6"/>
                <c:pt idx="0">
                  <c:v>01.01.2018</c:v>
                </c:pt>
                <c:pt idx="1">
                  <c:v>01.01.2019</c:v>
                </c:pt>
                <c:pt idx="2">
                  <c:v>1.012020</c:v>
                </c:pt>
                <c:pt idx="3">
                  <c:v>01.01.2021</c:v>
                </c:pt>
                <c:pt idx="4">
                  <c:v>01.01.2022</c:v>
                </c:pt>
                <c:pt idx="5">
                  <c:v>01.06.2023</c:v>
                </c:pt>
              </c:strCache>
            </c:strRef>
          </c:cat>
          <c:val>
            <c:numRef>
              <c:f>Лист1!$O$10:$T$10</c:f>
              <c:numCache>
                <c:formatCode>General</c:formatCode>
                <c:ptCount val="6"/>
                <c:pt idx="2">
                  <c:v>28</c:v>
                </c:pt>
                <c:pt idx="3">
                  <c:v>55</c:v>
                </c:pt>
                <c:pt idx="4">
                  <c:v>34</c:v>
                </c:pt>
                <c:pt idx="5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58-4A2E-BDBB-6BDFCA724595}"/>
            </c:ext>
          </c:extLst>
        </c:ser>
        <c:ser>
          <c:idx val="2"/>
          <c:order val="2"/>
          <c:tx>
            <c:strRef>
              <c:f>Лист1!$N$11</c:f>
              <c:strCache>
                <c:ptCount val="1"/>
                <c:pt idx="0">
                  <c:v>КОЛЕДЖ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Лист1!$O$8:$T$8</c:f>
              <c:strCache>
                <c:ptCount val="6"/>
                <c:pt idx="0">
                  <c:v>01.01.2018</c:v>
                </c:pt>
                <c:pt idx="1">
                  <c:v>01.01.2019</c:v>
                </c:pt>
                <c:pt idx="2">
                  <c:v>1.012020</c:v>
                </c:pt>
                <c:pt idx="3">
                  <c:v>01.01.2021</c:v>
                </c:pt>
                <c:pt idx="4">
                  <c:v>01.01.2022</c:v>
                </c:pt>
                <c:pt idx="5">
                  <c:v>01.06.2023</c:v>
                </c:pt>
              </c:strCache>
            </c:strRef>
          </c:cat>
          <c:val>
            <c:numRef>
              <c:f>Лист1!$O$11:$T$11</c:f>
              <c:numCache>
                <c:formatCode>General</c:formatCode>
                <c:ptCount val="6"/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13</c:v>
                </c:pt>
                <c:pt idx="5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E58-4A2E-BDBB-6BDFCA724595}"/>
            </c:ext>
          </c:extLst>
        </c:ser>
        <c:ser>
          <c:idx val="3"/>
          <c:order val="3"/>
          <c:tx>
            <c:strRef>
              <c:f>Лист1!$N$12</c:f>
              <c:strCache>
                <c:ptCount val="1"/>
                <c:pt idx="0">
                  <c:v>РАЗОМ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Лист1!$O$8:$T$8</c:f>
              <c:strCache>
                <c:ptCount val="6"/>
                <c:pt idx="0">
                  <c:v>01.01.2018</c:v>
                </c:pt>
                <c:pt idx="1">
                  <c:v>01.01.2019</c:v>
                </c:pt>
                <c:pt idx="2">
                  <c:v>1.012020</c:v>
                </c:pt>
                <c:pt idx="3">
                  <c:v>01.01.2021</c:v>
                </c:pt>
                <c:pt idx="4">
                  <c:v>01.01.2022</c:v>
                </c:pt>
                <c:pt idx="5">
                  <c:v>01.06.2023</c:v>
                </c:pt>
              </c:strCache>
            </c:strRef>
          </c:cat>
          <c:val>
            <c:numRef>
              <c:f>Лист1!$O$12:$T$12</c:f>
              <c:numCache>
                <c:formatCode>General</c:formatCode>
                <c:ptCount val="6"/>
                <c:pt idx="0">
                  <c:v>64</c:v>
                </c:pt>
                <c:pt idx="1">
                  <c:v>131</c:v>
                </c:pt>
                <c:pt idx="2">
                  <c:v>168</c:v>
                </c:pt>
                <c:pt idx="3">
                  <c:v>233</c:v>
                </c:pt>
                <c:pt idx="4">
                  <c:v>222</c:v>
                </c:pt>
                <c:pt idx="5">
                  <c:v>240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E58-4A2E-BDBB-6BDFCA7245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8323392"/>
        <c:axId val="278319784"/>
      </c:lineChart>
      <c:catAx>
        <c:axId val="27832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uk-UA"/>
          </a:p>
        </c:txPr>
        <c:crossAx val="278319784"/>
        <c:crosses val="autoZero"/>
        <c:auto val="1"/>
        <c:lblAlgn val="ctr"/>
        <c:lblOffset val="100"/>
        <c:noMultiLvlLbl val="0"/>
      </c:catAx>
      <c:valAx>
        <c:axId val="278319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78323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504844301869671"/>
          <c:y val="0.41608275036778014"/>
          <c:w val="0.15335662811200432"/>
          <c:h val="0.160809551521801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Лист1!$N$18</c:f>
              <c:strCache>
                <c:ptCount val="1"/>
                <c:pt idx="0">
                  <c:v>Облік і оподаткування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Лист1!$O$17:$T$17</c:f>
              <c:strCache>
                <c:ptCount val="6"/>
                <c:pt idx="0">
                  <c:v>01.01.2018</c:v>
                </c:pt>
                <c:pt idx="1">
                  <c:v>01.01.2019</c:v>
                </c:pt>
                <c:pt idx="2">
                  <c:v>1.012020</c:v>
                </c:pt>
                <c:pt idx="3">
                  <c:v>01.01.2021</c:v>
                </c:pt>
                <c:pt idx="4">
                  <c:v>01.01.2022</c:v>
                </c:pt>
                <c:pt idx="5">
                  <c:v>01.06.2023</c:v>
                </c:pt>
              </c:strCache>
            </c:strRef>
          </c:cat>
          <c:val>
            <c:numRef>
              <c:f>Лист1!$O$18:$T$18</c:f>
              <c:numCache>
                <c:formatCode>General</c:formatCode>
                <c:ptCount val="6"/>
                <c:pt idx="0">
                  <c:v>22</c:v>
                </c:pt>
                <c:pt idx="1">
                  <c:v>41</c:v>
                </c:pt>
                <c:pt idx="2">
                  <c:v>30</c:v>
                </c:pt>
                <c:pt idx="3">
                  <c:v>25</c:v>
                </c:pt>
                <c:pt idx="4">
                  <c:v>26</c:v>
                </c:pt>
                <c:pt idx="5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D9-4233-85E2-AF462FC1086B}"/>
            </c:ext>
          </c:extLst>
        </c:ser>
        <c:ser>
          <c:idx val="1"/>
          <c:order val="1"/>
          <c:tx>
            <c:strRef>
              <c:f>Лист1!$N$19</c:f>
              <c:strCache>
                <c:ptCount val="1"/>
                <c:pt idx="0">
                  <c:v>Фінанси, банківська  справа та страхування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Лист1!$O$17:$T$17</c:f>
              <c:strCache>
                <c:ptCount val="6"/>
                <c:pt idx="0">
                  <c:v>01.01.2018</c:v>
                </c:pt>
                <c:pt idx="1">
                  <c:v>01.01.2019</c:v>
                </c:pt>
                <c:pt idx="2">
                  <c:v>1.012020</c:v>
                </c:pt>
                <c:pt idx="3">
                  <c:v>01.01.2021</c:v>
                </c:pt>
                <c:pt idx="4">
                  <c:v>01.01.2022</c:v>
                </c:pt>
                <c:pt idx="5">
                  <c:v>01.06.2023</c:v>
                </c:pt>
              </c:strCache>
            </c:strRef>
          </c:cat>
          <c:val>
            <c:numRef>
              <c:f>Лист1!$O$19:$T$19</c:f>
              <c:numCache>
                <c:formatCode>General</c:formatCode>
                <c:ptCount val="6"/>
                <c:pt idx="0">
                  <c:v>28</c:v>
                </c:pt>
                <c:pt idx="1">
                  <c:v>36</c:v>
                </c:pt>
                <c:pt idx="2">
                  <c:v>26</c:v>
                </c:pt>
                <c:pt idx="3">
                  <c:v>24</c:v>
                </c:pt>
                <c:pt idx="4">
                  <c:v>28</c:v>
                </c:pt>
                <c:pt idx="5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D9-4233-85E2-AF462FC1086B}"/>
            </c:ext>
          </c:extLst>
        </c:ser>
        <c:ser>
          <c:idx val="2"/>
          <c:order val="2"/>
          <c:tx>
            <c:strRef>
              <c:f>Лист1!$N$20</c:f>
              <c:strCache>
                <c:ptCount val="1"/>
                <c:pt idx="0">
                  <c:v>Маркетинг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Лист1!$O$17:$T$17</c:f>
              <c:strCache>
                <c:ptCount val="6"/>
                <c:pt idx="0">
                  <c:v>01.01.2018</c:v>
                </c:pt>
                <c:pt idx="1">
                  <c:v>01.01.2019</c:v>
                </c:pt>
                <c:pt idx="2">
                  <c:v>1.012020</c:v>
                </c:pt>
                <c:pt idx="3">
                  <c:v>01.01.2021</c:v>
                </c:pt>
                <c:pt idx="4">
                  <c:v>01.01.2022</c:v>
                </c:pt>
                <c:pt idx="5">
                  <c:v>01.06.2023</c:v>
                </c:pt>
              </c:strCache>
            </c:strRef>
          </c:cat>
          <c:val>
            <c:numRef>
              <c:f>Лист1!$O$20:$T$20</c:f>
              <c:numCache>
                <c:formatCode>General</c:formatCode>
                <c:ptCount val="6"/>
                <c:pt idx="0">
                  <c:v>14</c:v>
                </c:pt>
                <c:pt idx="1">
                  <c:v>45</c:v>
                </c:pt>
                <c:pt idx="2">
                  <c:v>46</c:v>
                </c:pt>
                <c:pt idx="3">
                  <c:v>48</c:v>
                </c:pt>
                <c:pt idx="4">
                  <c:v>45</c:v>
                </c:pt>
                <c:pt idx="5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2D9-4233-85E2-AF462FC1086B}"/>
            </c:ext>
          </c:extLst>
        </c:ser>
        <c:ser>
          <c:idx val="3"/>
          <c:order val="3"/>
          <c:tx>
            <c:strRef>
              <c:f>Лист1!$N$21</c:f>
              <c:strCache>
                <c:ptCount val="1"/>
                <c:pt idx="0">
                  <c:v>Менеджмент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Лист1!$O$17:$T$17</c:f>
              <c:strCache>
                <c:ptCount val="6"/>
                <c:pt idx="0">
                  <c:v>01.01.2018</c:v>
                </c:pt>
                <c:pt idx="1">
                  <c:v>01.01.2019</c:v>
                </c:pt>
                <c:pt idx="2">
                  <c:v>1.012020</c:v>
                </c:pt>
                <c:pt idx="3">
                  <c:v>01.01.2021</c:v>
                </c:pt>
                <c:pt idx="4">
                  <c:v>01.01.2022</c:v>
                </c:pt>
                <c:pt idx="5">
                  <c:v>01.06.2023</c:v>
                </c:pt>
              </c:strCache>
            </c:strRef>
          </c:cat>
          <c:val>
            <c:numRef>
              <c:f>Лист1!$O$21:$T$21</c:f>
              <c:numCache>
                <c:formatCode>General</c:formatCode>
                <c:ptCount val="6"/>
                <c:pt idx="2">
                  <c:v>18</c:v>
                </c:pt>
                <c:pt idx="3">
                  <c:v>33</c:v>
                </c:pt>
                <c:pt idx="4">
                  <c:v>37</c:v>
                </c:pt>
                <c:pt idx="5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2D9-4233-85E2-AF462FC1086B}"/>
            </c:ext>
          </c:extLst>
        </c:ser>
        <c:ser>
          <c:idx val="4"/>
          <c:order val="4"/>
          <c:tx>
            <c:strRef>
              <c:f>Лист1!$N$22</c:f>
              <c:strCache>
                <c:ptCount val="1"/>
                <c:pt idx="0">
                  <c:v>Комп'ютерні науки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Лист1!$O$17:$T$17</c:f>
              <c:strCache>
                <c:ptCount val="6"/>
                <c:pt idx="0">
                  <c:v>01.01.2018</c:v>
                </c:pt>
                <c:pt idx="1">
                  <c:v>01.01.2019</c:v>
                </c:pt>
                <c:pt idx="2">
                  <c:v>1.012020</c:v>
                </c:pt>
                <c:pt idx="3">
                  <c:v>01.01.2021</c:v>
                </c:pt>
                <c:pt idx="4">
                  <c:v>01.01.2022</c:v>
                </c:pt>
                <c:pt idx="5">
                  <c:v>01.06.2023</c:v>
                </c:pt>
              </c:strCache>
            </c:strRef>
          </c:cat>
          <c:val>
            <c:numRef>
              <c:f>Лист1!$O$22:$T$22</c:f>
              <c:numCache>
                <c:formatCode>General</c:formatCode>
                <c:ptCount val="6"/>
                <c:pt idx="3">
                  <c:v>10</c:v>
                </c:pt>
                <c:pt idx="4">
                  <c:v>22</c:v>
                </c:pt>
                <c:pt idx="5">
                  <c:v>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2D9-4233-85E2-AF462FC1086B}"/>
            </c:ext>
          </c:extLst>
        </c:ser>
        <c:ser>
          <c:idx val="5"/>
          <c:order val="5"/>
          <c:tx>
            <c:strRef>
              <c:f>Лист1!$N$23</c:f>
              <c:strCache>
                <c:ptCount val="1"/>
                <c:pt idx="0">
                  <c:v>Прикладна механіка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Лист1!$O$17:$T$17</c:f>
              <c:strCache>
                <c:ptCount val="6"/>
                <c:pt idx="0">
                  <c:v>01.01.2018</c:v>
                </c:pt>
                <c:pt idx="1">
                  <c:v>01.01.2019</c:v>
                </c:pt>
                <c:pt idx="2">
                  <c:v>1.012020</c:v>
                </c:pt>
                <c:pt idx="3">
                  <c:v>01.01.2021</c:v>
                </c:pt>
                <c:pt idx="4">
                  <c:v>01.01.2022</c:v>
                </c:pt>
                <c:pt idx="5">
                  <c:v>01.06.2023</c:v>
                </c:pt>
              </c:strCache>
            </c:strRef>
          </c:cat>
          <c:val>
            <c:numRef>
              <c:f>Лист1!$O$23:$T$23</c:f>
              <c:numCache>
                <c:formatCode>General</c:formatCode>
                <c:ptCount val="6"/>
                <c:pt idx="2">
                  <c:v>6</c:v>
                </c:pt>
                <c:pt idx="3">
                  <c:v>18</c:v>
                </c:pt>
                <c:pt idx="4">
                  <c:v>17</c:v>
                </c:pt>
                <c:pt idx="5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2D9-4233-85E2-AF462FC108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2047504"/>
        <c:axId val="502057672"/>
      </c:lineChart>
      <c:catAx>
        <c:axId val="50204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uk-UA"/>
          </a:p>
        </c:txPr>
        <c:crossAx val="502057672"/>
        <c:crosses val="autoZero"/>
        <c:auto val="1"/>
        <c:lblAlgn val="ctr"/>
        <c:lblOffset val="100"/>
        <c:noMultiLvlLbl val="0"/>
      </c:catAx>
      <c:valAx>
        <c:axId val="502057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02047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868-4F32-AF7B-6F9A9FAFEA7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868-4F32-AF7B-6F9A9FAFEA7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868-4F32-AF7B-6F9A9FAFEA7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868-4F32-AF7B-6F9A9FAFEA7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868-4F32-AF7B-6F9A9FAFEA7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868-4F32-AF7B-6F9A9FAFEA7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868-4F32-AF7B-6F9A9FAFEA7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868-4F32-AF7B-6F9A9FAFEA75}"/>
              </c:ext>
            </c:extLst>
          </c:dPt>
          <c:dPt>
            <c:idx val="8"/>
            <c:bubble3D val="0"/>
            <c:explosion val="16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1868-4F32-AF7B-6F9A9FAFEA75}"/>
              </c:ext>
            </c:extLst>
          </c:dPt>
          <c:dLbls>
            <c:dLbl>
              <c:idx val="1"/>
              <c:layout>
                <c:manualLayout>
                  <c:x val="-6.9350899122540707E-2"/>
                  <c:y val="-4.1604948766900858E-2"/>
                </c:manualLayout>
              </c:layout>
              <c:tx>
                <c:rich>
                  <a:bodyPr/>
                  <a:lstStyle/>
                  <a:p>
                    <a:r>
                      <a:rPr lang="uk-UA" dirty="0">
                        <a:solidFill>
                          <a:srgbClr val="C00000"/>
                        </a:solidFill>
                      </a:rPr>
                      <a:t>ЕТІ; 177; 3%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68-4F32-AF7B-6F9A9FAFEA75}"/>
                </c:ext>
              </c:extLst>
            </c:dLbl>
            <c:dLbl>
              <c:idx val="2"/>
              <c:layout>
                <c:manualLayout>
                  <c:x val="0.113227362832536"/>
                  <c:y val="-5.211039663896458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868-4F32-AF7B-6F9A9FAFEA75}"/>
                </c:ext>
              </c:extLst>
            </c:dLbl>
            <c:dLbl>
              <c:idx val="4"/>
              <c:layout>
                <c:manualLayout>
                  <c:x val="-8.9122909136415474E-4"/>
                  <c:y val="-0.123141786886867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868-4F32-AF7B-6F9A9FAFEA75}"/>
                </c:ext>
              </c:extLst>
            </c:dLbl>
            <c:dLbl>
              <c:idx val="5"/>
              <c:layout>
                <c:manualLayout>
                  <c:x val="-1.4986233289197254E-3"/>
                  <c:y val="1.2845645257679277E-2"/>
                </c:manualLayout>
              </c:layout>
              <c:tx>
                <c:rich>
                  <a:bodyPr/>
                  <a:lstStyle/>
                  <a:p>
                    <a:r>
                      <a:rPr lang="uk-UA" dirty="0"/>
                      <a:t>КІДМУ; </a:t>
                    </a:r>
                  </a:p>
                  <a:p>
                    <a:r>
                      <a:rPr lang="uk-UA" dirty="0"/>
                      <a:t>84; 1%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868-4F32-AF7B-6F9A9FAFEA75}"/>
                </c:ext>
              </c:extLst>
            </c:dLbl>
            <c:dLbl>
              <c:idx val="6"/>
              <c:layout>
                <c:manualLayout>
                  <c:x val="7.292705599300088E-2"/>
                  <c:y val="-5.511920384951872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868-4F32-AF7B-6F9A9FAFEA75}"/>
                </c:ext>
              </c:extLst>
            </c:dLbl>
            <c:dLbl>
              <c:idx val="7"/>
              <c:layout>
                <c:manualLayout>
                  <c:x val="6.7615060660180526E-3"/>
                  <c:y val="9.078227694727018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868-4F32-AF7B-6F9A9FAFEA75}"/>
                </c:ext>
              </c:extLst>
            </c:dLbl>
            <c:dLbl>
              <c:idx val="8"/>
              <c:layout>
                <c:manualLayout>
                  <c:x val="3.3741562911202901E-2"/>
                  <c:y val="-0.1447818970799835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868-4F32-AF7B-6F9A9FAFEA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'Мое 1'!$H$2:$H$10</c:f>
              <c:strCache>
                <c:ptCount val="9"/>
                <c:pt idx="0">
                  <c:v>Україна</c:v>
                </c:pt>
                <c:pt idx="1">
                  <c:v>ЕТІ</c:v>
                </c:pt>
                <c:pt idx="2">
                  <c:v>УСЗ</c:v>
                </c:pt>
                <c:pt idx="3">
                  <c:v>ЛА</c:v>
                </c:pt>
                <c:pt idx="4">
                  <c:v>УУОЗ</c:v>
                </c:pt>
                <c:pt idx="5">
                  <c:v>КІДМУ</c:v>
                </c:pt>
                <c:pt idx="6">
                  <c:v>ЦДПУ</c:v>
                </c:pt>
                <c:pt idx="7">
                  <c:v>МАУП</c:v>
                </c:pt>
                <c:pt idx="8">
                  <c:v>ЦНТУ</c:v>
                </c:pt>
              </c:strCache>
            </c:strRef>
          </c:cat>
          <c:val>
            <c:numRef>
              <c:f>'Мое 1'!$I$2:$I$10</c:f>
              <c:numCache>
                <c:formatCode>General</c:formatCode>
                <c:ptCount val="9"/>
                <c:pt idx="0">
                  <c:v>211</c:v>
                </c:pt>
                <c:pt idx="1">
                  <c:v>177</c:v>
                </c:pt>
                <c:pt idx="2">
                  <c:v>96</c:v>
                </c:pt>
                <c:pt idx="3">
                  <c:v>940</c:v>
                </c:pt>
                <c:pt idx="4">
                  <c:v>29</c:v>
                </c:pt>
                <c:pt idx="5">
                  <c:v>84</c:v>
                </c:pt>
                <c:pt idx="6">
                  <c:v>2632</c:v>
                </c:pt>
                <c:pt idx="7">
                  <c:v>217</c:v>
                </c:pt>
                <c:pt idx="8">
                  <c:v>2483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868-4F32-AF7B-6F9A9FAFEA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7"/>
          <c:dPt>
            <c:idx val="7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2671-42C9-8C9B-49E72317BBDA}"/>
              </c:ext>
            </c:extLst>
          </c:dPt>
          <c:dLbls>
            <c:dLbl>
              <c:idx val="0"/>
              <c:layout>
                <c:manualLayout>
                  <c:x val="-2.245145277948566E-2"/>
                  <c:y val="-6.879331159119983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71-42C9-8C9B-49E72317BBDA}"/>
                </c:ext>
              </c:extLst>
            </c:dLbl>
            <c:dLbl>
              <c:idx val="3"/>
              <c:layout>
                <c:manualLayout>
                  <c:x val="-1.404395267942748E-2"/>
                  <c:y val="9.573577902304546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671-42C9-8C9B-49E72317BBDA}"/>
                </c:ext>
              </c:extLst>
            </c:dLbl>
            <c:dLbl>
              <c:idx val="4"/>
              <c:layout>
                <c:manualLayout>
                  <c:x val="-7.7988138147036479E-2"/>
                  <c:y val="3.925517893954243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671-42C9-8C9B-49E72317BBDA}"/>
                </c:ext>
              </c:extLst>
            </c:dLbl>
            <c:dLbl>
              <c:idx val="5"/>
              <c:layout>
                <c:manualLayout>
                  <c:x val="-9.4413475562822827E-2"/>
                  <c:y val="-0.1302012648876556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671-42C9-8C9B-49E72317BBDA}"/>
                </c:ext>
              </c:extLst>
            </c:dLbl>
            <c:dLbl>
              <c:idx val="6"/>
              <c:layout>
                <c:manualLayout>
                  <c:x val="-2.2618552912845109E-2"/>
                  <c:y val="-7.409526898382554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671-42C9-8C9B-49E72317BBDA}"/>
                </c:ext>
              </c:extLst>
            </c:dLbl>
            <c:dLbl>
              <c:idx val="7"/>
              <c:layout>
                <c:manualLayout>
                  <c:x val="3.8676847998295169E-2"/>
                  <c:y val="-2.5718298627304497E-2"/>
                </c:manualLayout>
              </c:layout>
              <c:numFmt formatCode="0.00%" sourceLinked="0"/>
              <c:spPr>
                <a:solidFill>
                  <a:srgbClr val="FF0000"/>
                </a:solidFill>
              </c:spPr>
              <c:txPr>
                <a:bodyPr/>
                <a:lstStyle/>
                <a:p>
                  <a:pPr>
                    <a:defRPr sz="1400" b="1" i="0" baseline="0">
                      <a:latin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71-42C9-8C9B-49E72317BBDA}"/>
                </c:ext>
              </c:extLst>
            </c:dLbl>
            <c:dLbl>
              <c:idx val="8"/>
              <c:layout>
                <c:manualLayout>
                  <c:x val="8.6971284548724589E-2"/>
                  <c:y val="-1.48737815095767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671-42C9-8C9B-49E72317BBDA}"/>
                </c:ext>
              </c:extLst>
            </c:dLbl>
            <c:dLbl>
              <c:idx val="9"/>
              <c:layout>
                <c:manualLayout>
                  <c:x val="0.11787631763561982"/>
                  <c:y val="1.90694126620900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671-42C9-8C9B-49E72317BBDA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>
                    <a:latin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'СВОД (2)'!$O$5:$O$14</c:f>
              <c:strCache>
                <c:ptCount val="9"/>
                <c:pt idx="0">
                  <c:v>ЦНТУ</c:v>
                </c:pt>
                <c:pt idx="1">
                  <c:v>МАУП</c:v>
                </c:pt>
                <c:pt idx="2">
                  <c:v>ЦДУ</c:v>
                </c:pt>
                <c:pt idx="3">
                  <c:v>КІДМУ</c:v>
                </c:pt>
                <c:pt idx="4">
                  <c:v>УУОЗ</c:v>
                </c:pt>
                <c:pt idx="5">
                  <c:v>ЛА</c:v>
                </c:pt>
                <c:pt idx="6">
                  <c:v>УСЗ</c:v>
                </c:pt>
                <c:pt idx="7">
                  <c:v>ЕТІ</c:v>
                </c:pt>
                <c:pt idx="8">
                  <c:v>ДДУВС</c:v>
                </c:pt>
              </c:strCache>
            </c:strRef>
          </c:cat>
          <c:val>
            <c:numRef>
              <c:f>'СВОД (2)'!$P$5:$P$14</c:f>
              <c:numCache>
                <c:formatCode>General</c:formatCode>
                <c:ptCount val="10"/>
                <c:pt idx="0">
                  <c:v>1118</c:v>
                </c:pt>
                <c:pt idx="1">
                  <c:v>156</c:v>
                </c:pt>
                <c:pt idx="2">
                  <c:v>805</c:v>
                </c:pt>
                <c:pt idx="4">
                  <c:v>20</c:v>
                </c:pt>
                <c:pt idx="5">
                  <c:v>121</c:v>
                </c:pt>
                <c:pt idx="7" formatCode="0">
                  <c:v>25</c:v>
                </c:pt>
                <c:pt idx="8" formatCode="0">
                  <c:v>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671-42C9-8C9B-49E72317BB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8"/>
          <c:dLbls>
            <c:dLbl>
              <c:idx val="1"/>
              <c:layout>
                <c:manualLayout>
                  <c:x val="-5.3094448720225805E-2"/>
                  <c:y val="-1.518298584769927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baseline="0"/>
                    </a:pPr>
                    <a:r>
                      <a:rPr lang="uk-UA" sz="1400" baseline="0" dirty="0">
                        <a:solidFill>
                          <a:srgbClr val="C00000"/>
                        </a:solidFill>
                      </a:rPr>
                      <a:t>ЕТІ; 22; 1%</a:t>
                    </a:r>
                  </a:p>
                </c:rich>
              </c:tx>
              <c:spPr>
                <a:solidFill>
                  <a:schemeClr val="bg1"/>
                </a:solidFill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6B2-42BD-9659-50CE16EFB335}"/>
                </c:ext>
              </c:extLst>
            </c:dLbl>
            <c:dLbl>
              <c:idx val="3"/>
              <c:layout>
                <c:manualLayout>
                  <c:x val="1.4432538038008407E-2"/>
                  <c:y val="-1.715576250643088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B2-42BD-9659-50CE16EFB335}"/>
                </c:ext>
              </c:extLst>
            </c:dLbl>
            <c:dLbl>
              <c:idx val="4"/>
              <c:layout>
                <c:manualLayout>
                  <c:x val="1.5627553134805516E-2"/>
                  <c:y val="2.010062695651415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B2-42BD-9659-50CE16EFB335}"/>
                </c:ext>
              </c:extLst>
            </c:dLbl>
            <c:dLbl>
              <c:idx val="6"/>
              <c:layout>
                <c:manualLayout>
                  <c:x val="-6.1415941428374088E-2"/>
                  <c:y val="0.18347729789590256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B2-42BD-9659-50CE16EFB335}"/>
                </c:ext>
              </c:extLst>
            </c:dLbl>
            <c:dLbl>
              <c:idx val="7"/>
              <c:layout>
                <c:manualLayout>
                  <c:x val="-0.16841181714547937"/>
                  <c:y val="-4.756405979086680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6B2-42BD-9659-50CE16EFB335}"/>
                </c:ext>
              </c:extLst>
            </c:dLbl>
            <c:dLbl>
              <c:idx val="8"/>
              <c:layout>
                <c:manualLayout>
                  <c:x val="5.9530124523908198E-2"/>
                  <c:y val="-0.17043276567173291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B2-42BD-9659-50CE16EFB3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uk-UA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'Мое 1'!$H$2:$H$10</c:f>
              <c:strCache>
                <c:ptCount val="9"/>
                <c:pt idx="0">
                  <c:v>Україна</c:v>
                </c:pt>
                <c:pt idx="1">
                  <c:v>ЕТІ</c:v>
                </c:pt>
                <c:pt idx="2">
                  <c:v>УСЗ</c:v>
                </c:pt>
                <c:pt idx="3">
                  <c:v>ЛА</c:v>
                </c:pt>
                <c:pt idx="4">
                  <c:v>УУОЗ</c:v>
                </c:pt>
                <c:pt idx="5">
                  <c:v>КІДМУ</c:v>
                </c:pt>
                <c:pt idx="6">
                  <c:v>ЦДПУ</c:v>
                </c:pt>
                <c:pt idx="7">
                  <c:v>МАУП</c:v>
                </c:pt>
                <c:pt idx="8">
                  <c:v>ЦНТУ</c:v>
                </c:pt>
              </c:strCache>
            </c:strRef>
          </c:cat>
          <c:val>
            <c:numRef>
              <c:f>'Мое 1'!$I$2:$I$10</c:f>
              <c:numCache>
                <c:formatCode>General</c:formatCode>
                <c:ptCount val="9"/>
                <c:pt idx="1">
                  <c:v>22</c:v>
                </c:pt>
                <c:pt idx="3">
                  <c:v>178</c:v>
                </c:pt>
                <c:pt idx="4">
                  <c:v>20</c:v>
                </c:pt>
                <c:pt idx="6">
                  <c:v>768</c:v>
                </c:pt>
                <c:pt idx="7">
                  <c:v>70</c:v>
                </c:pt>
                <c:pt idx="8">
                  <c:v>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6B2-42BD-9659-50CE16EFB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Бакалаврат!$P$278:$Q$278</c:f>
              <c:strCache>
                <c:ptCount val="2"/>
                <c:pt idx="0">
                  <c:v>Заочна бюджет</c:v>
                </c:pt>
                <c:pt idx="1">
                  <c:v>Заочна контракт</c:v>
                </c:pt>
              </c:strCache>
            </c:strRef>
          </c:cat>
          <c:val>
            <c:numRef>
              <c:f>Бакалаврат!$P$279:$Q$279</c:f>
              <c:numCache>
                <c:formatCode>General</c:formatCode>
                <c:ptCount val="2"/>
                <c:pt idx="0">
                  <c:v>252</c:v>
                </c:pt>
                <c:pt idx="1">
                  <c:v>1307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21-4E99-A439-B225F45979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400" b="1" i="0" baseline="0"/>
          </a:pPr>
          <a:endParaRPr lang="uk-UA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Бакалаврат!$N$278:$O$278</c:f>
              <c:strCache>
                <c:ptCount val="2"/>
                <c:pt idx="0">
                  <c:v>Денна бюджет</c:v>
                </c:pt>
                <c:pt idx="1">
                  <c:v>Денна контракт</c:v>
                </c:pt>
              </c:strCache>
            </c:strRef>
          </c:cat>
          <c:val>
            <c:numRef>
              <c:f>Бакалаврат!$N$279:$O$279</c:f>
              <c:numCache>
                <c:formatCode>General</c:formatCode>
                <c:ptCount val="2"/>
                <c:pt idx="0">
                  <c:v>3077</c:v>
                </c:pt>
                <c:pt idx="1">
                  <c:v>3282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2E-4838-8F6D-73954119E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14141272965879265"/>
          <c:y val="0.74961614173228341"/>
          <c:w val="0.72223950131233583"/>
          <c:h val="0.10610637212015164"/>
        </c:manualLayout>
      </c:layout>
      <c:overlay val="0"/>
      <c:txPr>
        <a:bodyPr/>
        <a:lstStyle/>
        <a:p>
          <a:pPr>
            <a:defRPr sz="1400" b="1" i="0" baseline="0"/>
          </a:pPr>
          <a:endParaRPr lang="uk-UA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спеціальності!$C$6</c:f>
              <c:strCache>
                <c:ptCount val="1"/>
                <c:pt idx="0">
                  <c:v>ЦНТУ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спеціальності!$D$5:$O$5</c:f>
              <c:strCache>
                <c:ptCount val="8"/>
                <c:pt idx="0">
                  <c:v>Економіка</c:v>
                </c:pt>
                <c:pt idx="1">
                  <c:v>Міжнародні економічні відносини</c:v>
                </c:pt>
                <c:pt idx="2">
                  <c:v>Підприємництво</c:v>
                </c:pt>
                <c:pt idx="3">
                  <c:v>Маркетинг</c:v>
                </c:pt>
                <c:pt idx="4">
                  <c:v>Менеджмент</c:v>
                </c:pt>
                <c:pt idx="5">
                  <c:v>Публічне адмініст.</c:v>
                </c:pt>
                <c:pt idx="6">
                  <c:v>Фінанси</c:v>
                </c:pt>
                <c:pt idx="7">
                  <c:v>Облік</c:v>
                </c:pt>
              </c:strCache>
            </c:strRef>
          </c:cat>
          <c:val>
            <c:numRef>
              <c:f>спеціальності!$D$6:$O$6</c:f>
              <c:numCache>
                <c:formatCode>General</c:formatCode>
                <c:ptCount val="8"/>
                <c:pt idx="0">
                  <c:v>127</c:v>
                </c:pt>
                <c:pt idx="1">
                  <c:v>111</c:v>
                </c:pt>
                <c:pt idx="2">
                  <c:v>106</c:v>
                </c:pt>
                <c:pt idx="3">
                  <c:v>59</c:v>
                </c:pt>
                <c:pt idx="4">
                  <c:v>143</c:v>
                </c:pt>
                <c:pt idx="5">
                  <c:v>22</c:v>
                </c:pt>
                <c:pt idx="6">
                  <c:v>100</c:v>
                </c:pt>
                <c:pt idx="7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B2-48DF-9580-0718754D2332}"/>
            </c:ext>
          </c:extLst>
        </c:ser>
        <c:ser>
          <c:idx val="1"/>
          <c:order val="1"/>
          <c:tx>
            <c:strRef>
              <c:f>спеціальності!$C$7</c:f>
              <c:strCache>
                <c:ptCount val="1"/>
                <c:pt idx="0">
                  <c:v>МАУП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спеціальності!$D$5:$O$5</c:f>
              <c:strCache>
                <c:ptCount val="8"/>
                <c:pt idx="0">
                  <c:v>Економіка</c:v>
                </c:pt>
                <c:pt idx="1">
                  <c:v>Міжнародні економічні відносини</c:v>
                </c:pt>
                <c:pt idx="2">
                  <c:v>Підприємництво</c:v>
                </c:pt>
                <c:pt idx="3">
                  <c:v>Маркетинг</c:v>
                </c:pt>
                <c:pt idx="4">
                  <c:v>Менеджмент</c:v>
                </c:pt>
                <c:pt idx="5">
                  <c:v>Публічне адмініст.</c:v>
                </c:pt>
                <c:pt idx="6">
                  <c:v>Фінанси</c:v>
                </c:pt>
                <c:pt idx="7">
                  <c:v>Облік</c:v>
                </c:pt>
              </c:strCache>
            </c:strRef>
          </c:cat>
          <c:val>
            <c:numRef>
              <c:f>спеціальності!$D$7:$O$7</c:f>
              <c:numCache>
                <c:formatCode>General</c:formatCode>
                <c:ptCount val="8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B2-48DF-9580-0718754D2332}"/>
            </c:ext>
          </c:extLst>
        </c:ser>
        <c:ser>
          <c:idx val="2"/>
          <c:order val="2"/>
          <c:tx>
            <c:strRef>
              <c:f>спеціальності!$C$8</c:f>
              <c:strCache>
                <c:ptCount val="1"/>
                <c:pt idx="0">
                  <c:v>ЦДУ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спеціальності!$D$5:$O$5</c:f>
              <c:strCache>
                <c:ptCount val="8"/>
                <c:pt idx="0">
                  <c:v>Економіка</c:v>
                </c:pt>
                <c:pt idx="1">
                  <c:v>Міжнародні економічні відносини</c:v>
                </c:pt>
                <c:pt idx="2">
                  <c:v>Підприємництво</c:v>
                </c:pt>
                <c:pt idx="3">
                  <c:v>Маркетинг</c:v>
                </c:pt>
                <c:pt idx="4">
                  <c:v>Менеджмент</c:v>
                </c:pt>
                <c:pt idx="5">
                  <c:v>Публічне адмініст.</c:v>
                </c:pt>
                <c:pt idx="6">
                  <c:v>Фінанси</c:v>
                </c:pt>
                <c:pt idx="7">
                  <c:v>Облік</c:v>
                </c:pt>
              </c:strCache>
            </c:strRef>
          </c:cat>
          <c:val>
            <c:numRef>
              <c:f>спеціальності!$D$8:$O$8</c:f>
              <c:numCache>
                <c:formatCode>General</c:formatCode>
                <c:ptCount val="8"/>
                <c:pt idx="0">
                  <c:v>12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B2-48DF-9580-0718754D2332}"/>
            </c:ext>
          </c:extLst>
        </c:ser>
        <c:ser>
          <c:idx val="3"/>
          <c:order val="3"/>
          <c:tx>
            <c:strRef>
              <c:f>спеціальності!$C$9</c:f>
              <c:strCache>
                <c:ptCount val="1"/>
                <c:pt idx="0">
                  <c:v>КІДМУ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спеціальності!$D$5:$O$5</c:f>
              <c:strCache>
                <c:ptCount val="8"/>
                <c:pt idx="0">
                  <c:v>Економіка</c:v>
                </c:pt>
                <c:pt idx="1">
                  <c:v>Міжнародні економічні відносини</c:v>
                </c:pt>
                <c:pt idx="2">
                  <c:v>Підприємництво</c:v>
                </c:pt>
                <c:pt idx="3">
                  <c:v>Маркетинг</c:v>
                </c:pt>
                <c:pt idx="4">
                  <c:v>Менеджмент</c:v>
                </c:pt>
                <c:pt idx="5">
                  <c:v>Публічне адмініст.</c:v>
                </c:pt>
                <c:pt idx="6">
                  <c:v>Фінанси</c:v>
                </c:pt>
                <c:pt idx="7">
                  <c:v>Облік</c:v>
                </c:pt>
              </c:strCache>
            </c:strRef>
          </c:cat>
          <c:val>
            <c:numRef>
              <c:f>спеціальності!$D$9:$O$9</c:f>
              <c:numCache>
                <c:formatCode>General</c:formatCode>
                <c:ptCount val="8"/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B2-48DF-9580-0718754D2332}"/>
            </c:ext>
          </c:extLst>
        </c:ser>
        <c:ser>
          <c:idx val="4"/>
          <c:order val="4"/>
          <c:tx>
            <c:strRef>
              <c:f>спеціальності!$C$10</c:f>
              <c:strCache>
                <c:ptCount val="1"/>
                <c:pt idx="0">
                  <c:v>УУОЗ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спеціальності!$D$5:$O$5</c:f>
              <c:strCache>
                <c:ptCount val="8"/>
                <c:pt idx="0">
                  <c:v>Економіка</c:v>
                </c:pt>
                <c:pt idx="1">
                  <c:v>Міжнародні економічні відносини</c:v>
                </c:pt>
                <c:pt idx="2">
                  <c:v>Підприємництво</c:v>
                </c:pt>
                <c:pt idx="3">
                  <c:v>Маркетинг</c:v>
                </c:pt>
                <c:pt idx="4">
                  <c:v>Менеджмент</c:v>
                </c:pt>
                <c:pt idx="5">
                  <c:v>Публічне адмініст.</c:v>
                </c:pt>
                <c:pt idx="6">
                  <c:v>Фінанси</c:v>
                </c:pt>
                <c:pt idx="7">
                  <c:v>Облік</c:v>
                </c:pt>
              </c:strCache>
            </c:strRef>
          </c:cat>
          <c:val>
            <c:numRef>
              <c:f>спеціальності!$D$10:$O$10</c:f>
              <c:numCache>
                <c:formatCode>General</c:formatCode>
                <c:ptCount val="8"/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B2-48DF-9580-0718754D2332}"/>
            </c:ext>
          </c:extLst>
        </c:ser>
        <c:ser>
          <c:idx val="5"/>
          <c:order val="5"/>
          <c:tx>
            <c:strRef>
              <c:f>спеціальності!$C$11</c:f>
              <c:strCache>
                <c:ptCount val="1"/>
                <c:pt idx="0">
                  <c:v>ЛА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спеціальності!$D$5:$O$5</c:f>
              <c:strCache>
                <c:ptCount val="8"/>
                <c:pt idx="0">
                  <c:v>Економіка</c:v>
                </c:pt>
                <c:pt idx="1">
                  <c:v>Міжнародні економічні відносини</c:v>
                </c:pt>
                <c:pt idx="2">
                  <c:v>Підприємництво</c:v>
                </c:pt>
                <c:pt idx="3">
                  <c:v>Маркетинг</c:v>
                </c:pt>
                <c:pt idx="4">
                  <c:v>Менеджмент</c:v>
                </c:pt>
                <c:pt idx="5">
                  <c:v>Публічне адмініст.</c:v>
                </c:pt>
                <c:pt idx="6">
                  <c:v>Фінанси</c:v>
                </c:pt>
                <c:pt idx="7">
                  <c:v>Облік</c:v>
                </c:pt>
              </c:strCache>
            </c:strRef>
          </c:cat>
          <c:val>
            <c:numRef>
              <c:f>спеціальності!$D$11:$O$11</c:f>
              <c:numCache>
                <c:formatCode>General</c:formatCode>
                <c:ptCount val="8"/>
                <c:pt idx="4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B2-48DF-9580-0718754D2332}"/>
            </c:ext>
          </c:extLst>
        </c:ser>
        <c:ser>
          <c:idx val="6"/>
          <c:order val="6"/>
          <c:tx>
            <c:strRef>
              <c:f>спеціальності!$C$12</c:f>
              <c:strCache>
                <c:ptCount val="1"/>
                <c:pt idx="0">
                  <c:v>УСЗ</c:v>
                </c:pt>
              </c:strCache>
            </c:strRef>
          </c:tx>
          <c:invertIfNegative val="0"/>
          <c:cat>
            <c:strRef>
              <c:f>спеціальності!$D$5:$O$5</c:f>
              <c:strCache>
                <c:ptCount val="8"/>
                <c:pt idx="0">
                  <c:v>Економіка</c:v>
                </c:pt>
                <c:pt idx="1">
                  <c:v>Міжнародні економічні відносини</c:v>
                </c:pt>
                <c:pt idx="2">
                  <c:v>Підприємництво</c:v>
                </c:pt>
                <c:pt idx="3">
                  <c:v>Маркетинг</c:v>
                </c:pt>
                <c:pt idx="4">
                  <c:v>Менеджмент</c:v>
                </c:pt>
                <c:pt idx="5">
                  <c:v>Публічне адмініст.</c:v>
                </c:pt>
                <c:pt idx="6">
                  <c:v>Фінанси</c:v>
                </c:pt>
                <c:pt idx="7">
                  <c:v>Облік</c:v>
                </c:pt>
              </c:strCache>
            </c:strRef>
          </c:cat>
          <c:val>
            <c:numRef>
              <c:f>спеціальності!$D$12:$O$12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6-96B2-48DF-9580-0718754D2332}"/>
            </c:ext>
          </c:extLst>
        </c:ser>
        <c:ser>
          <c:idx val="7"/>
          <c:order val="7"/>
          <c:tx>
            <c:strRef>
              <c:f>спеціальності!$C$13</c:f>
              <c:strCache>
                <c:ptCount val="1"/>
                <c:pt idx="0">
                  <c:v>ЕТІ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спеціальності!$D$5:$O$5</c:f>
              <c:strCache>
                <c:ptCount val="8"/>
                <c:pt idx="0">
                  <c:v>Економіка</c:v>
                </c:pt>
                <c:pt idx="1">
                  <c:v>Міжнародні економічні відносини</c:v>
                </c:pt>
                <c:pt idx="2">
                  <c:v>Підприємництво</c:v>
                </c:pt>
                <c:pt idx="3">
                  <c:v>Маркетинг</c:v>
                </c:pt>
                <c:pt idx="4">
                  <c:v>Менеджмент</c:v>
                </c:pt>
                <c:pt idx="5">
                  <c:v>Публічне адмініст.</c:v>
                </c:pt>
                <c:pt idx="6">
                  <c:v>Фінанси</c:v>
                </c:pt>
                <c:pt idx="7">
                  <c:v>Облік</c:v>
                </c:pt>
              </c:strCache>
            </c:strRef>
          </c:cat>
          <c:val>
            <c:numRef>
              <c:f>спеціальності!$D$13:$O$13</c:f>
              <c:numCache>
                <c:formatCode>General</c:formatCode>
                <c:ptCount val="8"/>
                <c:pt idx="3">
                  <c:v>51</c:v>
                </c:pt>
                <c:pt idx="4">
                  <c:v>34</c:v>
                </c:pt>
                <c:pt idx="6">
                  <c:v>24</c:v>
                </c:pt>
                <c:pt idx="7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B2-48DF-9580-0718754D2332}"/>
            </c:ext>
          </c:extLst>
        </c:ser>
        <c:ser>
          <c:idx val="8"/>
          <c:order val="8"/>
          <c:tx>
            <c:strRef>
              <c:f>спеціальності!$C$14</c:f>
              <c:strCache>
                <c:ptCount val="1"/>
                <c:pt idx="0">
                  <c:v>ДДУВС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спеціальності!$D$5:$O$5</c:f>
              <c:strCache>
                <c:ptCount val="8"/>
                <c:pt idx="0">
                  <c:v>Економіка</c:v>
                </c:pt>
                <c:pt idx="1">
                  <c:v>Міжнародні економічні відносини</c:v>
                </c:pt>
                <c:pt idx="2">
                  <c:v>Підприємництво</c:v>
                </c:pt>
                <c:pt idx="3">
                  <c:v>Маркетинг</c:v>
                </c:pt>
                <c:pt idx="4">
                  <c:v>Менеджмент</c:v>
                </c:pt>
                <c:pt idx="5">
                  <c:v>Публічне адмініст.</c:v>
                </c:pt>
                <c:pt idx="6">
                  <c:v>Фінанси</c:v>
                </c:pt>
                <c:pt idx="7">
                  <c:v>Облік</c:v>
                </c:pt>
              </c:strCache>
            </c:strRef>
          </c:cat>
          <c:val>
            <c:numRef>
              <c:f>спеціальності!$D$14:$O$14</c:f>
              <c:numCache>
                <c:formatCode>General</c:formatCode>
                <c:ptCount val="8"/>
                <c:pt idx="0">
                  <c:v>30</c:v>
                </c:pt>
                <c:pt idx="5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B2-48DF-9580-0718754D2332}"/>
            </c:ext>
          </c:extLst>
        </c:ser>
        <c:ser>
          <c:idx val="9"/>
          <c:order val="9"/>
          <c:tx>
            <c:strRef>
              <c:f>спеціальності!$C$15</c:f>
              <c:strCache>
                <c:ptCount val="1"/>
                <c:pt idx="0">
                  <c:v>Україна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спеціальності!$D$5:$O$5</c:f>
              <c:strCache>
                <c:ptCount val="8"/>
                <c:pt idx="0">
                  <c:v>Економіка</c:v>
                </c:pt>
                <c:pt idx="1">
                  <c:v>Міжнародні економічні відносини</c:v>
                </c:pt>
                <c:pt idx="2">
                  <c:v>Підприємництво</c:v>
                </c:pt>
                <c:pt idx="3">
                  <c:v>Маркетинг</c:v>
                </c:pt>
                <c:pt idx="4">
                  <c:v>Менеджмент</c:v>
                </c:pt>
                <c:pt idx="5">
                  <c:v>Публічне адмініст.</c:v>
                </c:pt>
                <c:pt idx="6">
                  <c:v>Фінанси</c:v>
                </c:pt>
                <c:pt idx="7">
                  <c:v>Облік</c:v>
                </c:pt>
              </c:strCache>
            </c:strRef>
          </c:cat>
          <c:val>
            <c:numRef>
              <c:f>спеціальності!$D$15:$O$15</c:f>
              <c:numCache>
                <c:formatCode>General</c:formatCode>
                <c:ptCount val="8"/>
                <c:pt idx="4">
                  <c:v>35</c:v>
                </c:pt>
                <c:pt idx="6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6B2-48DF-9580-0718754D23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5089920"/>
        <c:axId val="369714880"/>
      </c:barChart>
      <c:catAx>
        <c:axId val="1950899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i="0" baseline="0">
                <a:latin typeface="Times New Roman" panose="02020603050405020304" pitchFamily="18" charset="0"/>
              </a:defRPr>
            </a:pPr>
            <a:endParaRPr lang="uk-UA"/>
          </a:p>
        </c:txPr>
        <c:crossAx val="369714880"/>
        <c:crosses val="autoZero"/>
        <c:auto val="1"/>
        <c:lblAlgn val="ctr"/>
        <c:lblOffset val="100"/>
        <c:noMultiLvlLbl val="0"/>
      </c:catAx>
      <c:valAx>
        <c:axId val="36971488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9508992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 b="1" i="0" baseline="0">
              <a:latin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25"/>
          <c:dPt>
            <c:idx val="7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04B1-49BD-8134-E05D55F869F9}"/>
              </c:ext>
            </c:extLst>
          </c:dPt>
          <c:dLbls>
            <c:dLbl>
              <c:idx val="0"/>
              <c:layout>
                <c:manualLayout>
                  <c:x val="-0.145621236369844"/>
                  <c:y val="-0.1114242571530410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4B1-49BD-8134-E05D55F869F9}"/>
                </c:ext>
              </c:extLst>
            </c:dLbl>
            <c:dLbl>
              <c:idx val="1"/>
              <c:layout>
                <c:manualLayout>
                  <c:x val="0.14195360975444077"/>
                  <c:y val="0.12322802303671876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B1-49BD-8134-E05D55F869F9}"/>
                </c:ext>
              </c:extLst>
            </c:dLbl>
            <c:dLbl>
              <c:idx val="2"/>
              <c:layout>
                <c:manualLayout>
                  <c:x val="-5.6630889935549496E-2"/>
                  <c:y val="0.1680256810162624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4B1-49BD-8134-E05D55F869F9}"/>
                </c:ext>
              </c:extLst>
            </c:dLbl>
            <c:dLbl>
              <c:idx val="3"/>
              <c:layout>
                <c:manualLayout>
                  <c:x val="-2.5178386026851528E-2"/>
                  <c:y val="4.476852057821136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4B1-49BD-8134-E05D55F869F9}"/>
                </c:ext>
              </c:extLst>
            </c:dLbl>
            <c:dLbl>
              <c:idx val="4"/>
              <c:layout>
                <c:manualLayout>
                  <c:x val="-8.2419221987495461E-2"/>
                  <c:y val="-0.1142786040633809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4B1-49BD-8134-E05D55F869F9}"/>
                </c:ext>
              </c:extLst>
            </c:dLbl>
            <c:dLbl>
              <c:idx val="5"/>
              <c:layout>
                <c:manualLayout>
                  <c:x val="-9.2653956525821826E-2"/>
                  <c:y val="-0.15837086209737908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4B1-49BD-8134-E05D55F869F9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4B1-49BD-8134-E05D55F869F9}"/>
                </c:ext>
              </c:extLst>
            </c:dLbl>
            <c:dLbl>
              <c:idx val="7"/>
              <c:layout>
                <c:manualLayout>
                  <c:x val="-9.7923678329530264E-2"/>
                  <c:y val="-8.537697217910791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B1-49BD-8134-E05D55F869F9}"/>
                </c:ext>
              </c:extLst>
            </c:dLbl>
            <c:dLbl>
              <c:idx val="8"/>
              <c:layout>
                <c:manualLayout>
                  <c:x val="3.181545839820081E-2"/>
                  <c:y val="4.8020317227974157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4B1-49BD-8134-E05D55F869F9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>
                    <a:latin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спеціальності!$Y$6:$Y$15</c:f>
              <c:strCache>
                <c:ptCount val="10"/>
                <c:pt idx="0">
                  <c:v>ЦНТУ</c:v>
                </c:pt>
                <c:pt idx="1">
                  <c:v>МАУП</c:v>
                </c:pt>
                <c:pt idx="2">
                  <c:v>ЦДУ</c:v>
                </c:pt>
                <c:pt idx="3">
                  <c:v>КІДМУ</c:v>
                </c:pt>
                <c:pt idx="4">
                  <c:v>УУОЗ</c:v>
                </c:pt>
                <c:pt idx="5">
                  <c:v>ЛА</c:v>
                </c:pt>
                <c:pt idx="6">
                  <c:v>УСЗ</c:v>
                </c:pt>
                <c:pt idx="7">
                  <c:v>ЕТІ</c:v>
                </c:pt>
                <c:pt idx="8">
                  <c:v>ДДУВС</c:v>
                </c:pt>
                <c:pt idx="9">
                  <c:v>Україна</c:v>
                </c:pt>
              </c:strCache>
            </c:strRef>
          </c:cat>
          <c:val>
            <c:numRef>
              <c:f>спеціальності!$Z$6:$Z$15</c:f>
              <c:numCache>
                <c:formatCode>General</c:formatCode>
                <c:ptCount val="10"/>
                <c:pt idx="0">
                  <c:v>775</c:v>
                </c:pt>
                <c:pt idx="1">
                  <c:v>80</c:v>
                </c:pt>
                <c:pt idx="2">
                  <c:v>34</c:v>
                </c:pt>
                <c:pt idx="3">
                  <c:v>7</c:v>
                </c:pt>
                <c:pt idx="4">
                  <c:v>11</c:v>
                </c:pt>
                <c:pt idx="5">
                  <c:v>115</c:v>
                </c:pt>
                <c:pt idx="6">
                  <c:v>0</c:v>
                </c:pt>
                <c:pt idx="7">
                  <c:v>130</c:v>
                </c:pt>
                <c:pt idx="8">
                  <c:v>52</c:v>
                </c:pt>
                <c:pt idx="9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4B1-49BD-8134-E05D55F869F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58EA-91FD-4C28-AADC-9D83763085E0}" type="datetimeFigureOut">
              <a:rPr lang="uk-UA" smtClean="0"/>
              <a:t>14.06.2023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2D96-DFC7-4890-9726-BBF29899B9B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4491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58EA-91FD-4C28-AADC-9D83763085E0}" type="datetimeFigureOut">
              <a:rPr lang="uk-UA" smtClean="0"/>
              <a:t>14.06.2023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2D96-DFC7-4890-9726-BBF29899B9B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7026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58EA-91FD-4C28-AADC-9D83763085E0}" type="datetimeFigureOut">
              <a:rPr lang="uk-UA" smtClean="0"/>
              <a:t>14.06.2023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2D96-DFC7-4890-9726-BBF29899B9B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533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58EA-91FD-4C28-AADC-9D83763085E0}" type="datetimeFigureOut">
              <a:rPr lang="uk-UA" smtClean="0"/>
              <a:t>14.06.2023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2D96-DFC7-4890-9726-BBF29899B9B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690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58EA-91FD-4C28-AADC-9D83763085E0}" type="datetimeFigureOut">
              <a:rPr lang="uk-UA" smtClean="0"/>
              <a:t>14.06.2023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2D96-DFC7-4890-9726-BBF29899B9B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555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58EA-91FD-4C28-AADC-9D83763085E0}" type="datetimeFigureOut">
              <a:rPr lang="uk-UA" smtClean="0"/>
              <a:t>14.06.2023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2D96-DFC7-4890-9726-BBF29899B9B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7239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58EA-91FD-4C28-AADC-9D83763085E0}" type="datetimeFigureOut">
              <a:rPr lang="uk-UA" smtClean="0"/>
              <a:t>14.06.2023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2D96-DFC7-4890-9726-BBF29899B9B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249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58EA-91FD-4C28-AADC-9D83763085E0}" type="datetimeFigureOut">
              <a:rPr lang="uk-UA" smtClean="0"/>
              <a:t>14.06.2023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2D96-DFC7-4890-9726-BBF29899B9B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44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58EA-91FD-4C28-AADC-9D83763085E0}" type="datetimeFigureOut">
              <a:rPr lang="uk-UA" smtClean="0"/>
              <a:t>14.06.2023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2D96-DFC7-4890-9726-BBF29899B9B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4533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58EA-91FD-4C28-AADC-9D83763085E0}" type="datetimeFigureOut">
              <a:rPr lang="uk-UA" smtClean="0"/>
              <a:t>14.06.2023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2D96-DFC7-4890-9726-BBF29899B9B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5878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58EA-91FD-4C28-AADC-9D83763085E0}" type="datetimeFigureOut">
              <a:rPr lang="uk-UA" smtClean="0"/>
              <a:t>14.06.2023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2D96-DFC7-4890-9726-BBF29899B9B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9182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158EA-91FD-4C28-AADC-9D83763085E0}" type="datetimeFigureOut">
              <a:rPr lang="uk-UA" smtClean="0"/>
              <a:t>14.06.2023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32D96-DFC7-4890-9726-BBF29899B9B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516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png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chart" Target="../charts/char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pn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pn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lum contrast="22000"/>
          </a:blip>
          <a:stretch>
            <a:fillRect/>
          </a:stretch>
        </p:blipFill>
        <p:spPr>
          <a:xfrm>
            <a:off x="118334" y="4585224"/>
            <a:ext cx="4151646" cy="190888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2C606-3477-48DB-AFBB-95A1D6256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68423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 </a:t>
            </a:r>
            <a:b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ФІНАНСОВО-ГОСПОДАРСЬКУ ДІЯЛЬНІСТЬ  ЗА 2022 РІК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DE1AD3A-ADE2-4ECB-B3E3-EF918EA2FA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684232"/>
            <a:ext cx="10725375" cy="1855433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ЕКОНОМІКО-ТЕХНОЛОГІЧНОГО ІНСТИТУТУ </a:t>
            </a:r>
          </a:p>
          <a:p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ІМЕНІ РОБЕРТА ЕЛЬВОРТІ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 bright="-4000" contrast="15000"/>
          </a:blip>
          <a:stretch>
            <a:fillRect/>
          </a:stretch>
        </p:blipFill>
        <p:spPr>
          <a:xfrm>
            <a:off x="9359153" y="4471573"/>
            <a:ext cx="2398956" cy="238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93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34943" y="125749"/>
            <a:ext cx="11575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АНАЛІТИКА по КОНКУРЕНТАМ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(на основі молодшого спеціаліста)</a:t>
            </a: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Об'є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224766"/>
              </p:ext>
            </p:extLst>
          </p:nvPr>
        </p:nvGraphicFramePr>
        <p:xfrm>
          <a:off x="1433073" y="666750"/>
          <a:ext cx="10277475" cy="619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" name="Аркуш" r:id="rId3" imgW="10277370" imgH="6191314" progId="Excel.Sheet.12">
                  <p:embed/>
                </p:oleObj>
              </mc:Choice>
              <mc:Fallback>
                <p:oleObj name="Аркуш" r:id="rId3" imgW="10277370" imgH="619131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3073" y="666750"/>
                        <a:ext cx="10277475" cy="619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43" y="666750"/>
            <a:ext cx="1091279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38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783786" y="190295"/>
            <a:ext cx="9095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АНАЛІТИКА по КОНКУРЕНТАМ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(МАГІСТРАТУРА)</a:t>
            </a: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34" y="817581"/>
            <a:ext cx="11622882" cy="5733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12" y="105416"/>
            <a:ext cx="849280" cy="83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13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69812" y="171761"/>
            <a:ext cx="49623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студентів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ЗВО</a:t>
            </a:r>
            <a:endParaRPr lang="uk-UA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Кіровоградської області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01.04.2023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61" y="3111335"/>
            <a:ext cx="6706739" cy="36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519066"/>
              </p:ext>
            </p:extLst>
          </p:nvPr>
        </p:nvGraphicFramePr>
        <p:xfrm>
          <a:off x="103518" y="171761"/>
          <a:ext cx="5381744" cy="6406603"/>
        </p:xfrm>
        <a:graphic>
          <a:graphicData uri="http://schemas.openxmlformats.org/drawingml/2006/table">
            <a:tbl>
              <a:tblPr/>
              <a:tblGrid>
                <a:gridCol w="2089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5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9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76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4478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dirty="0">
                          <a:effectLst/>
                          <a:latin typeface="Times New Roman"/>
                        </a:rPr>
                        <a:t>Назва закладу освіти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700" b="1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1" i="0" u="none" strike="noStrike" dirty="0">
                          <a:effectLst/>
                          <a:latin typeface="Times New Roman"/>
                        </a:rPr>
                        <a:t>БАКАЛАВРАТ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1" i="0" u="none" strike="noStrike" dirty="0">
                          <a:effectLst/>
                          <a:latin typeface="Times New Roman"/>
                        </a:rPr>
                        <a:t>МАГІСТРАТУРА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000" b="1" i="0" u="none" strike="noStrike" dirty="0">
                          <a:effectLst/>
                          <a:latin typeface="Times New Roman"/>
                        </a:rPr>
                        <a:t>РАЗОМ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249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 noProof="0" dirty="0">
                          <a:effectLst/>
                          <a:latin typeface="Times New Roman"/>
                        </a:rPr>
                        <a:t>Центральноукраїнський національний технічний університет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 dirty="0">
                          <a:effectLst/>
                          <a:latin typeface="Times New Roman"/>
                        </a:rPr>
                        <a:t>ЦНТУ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2950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>
                          <a:effectLst/>
                          <a:latin typeface="Times New Roman"/>
                        </a:rPr>
                        <a:t>1118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>
                          <a:effectLst/>
                          <a:latin typeface="Times New Roman"/>
                        </a:rPr>
                        <a:t>4068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796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 noProof="0" dirty="0">
                          <a:effectLst/>
                          <a:latin typeface="Times New Roman"/>
                        </a:rPr>
                        <a:t>Центральноукраїнський інститут Приватного акціонерного товариства "Вищий навчальний заклад "Міжрегіональна Академія управління персоналом"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 dirty="0">
                          <a:effectLst/>
                          <a:latin typeface="Times New Roman"/>
                        </a:rPr>
                        <a:t>МАУП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228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156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>
                          <a:effectLst/>
                          <a:latin typeface="Times New Roman"/>
                        </a:rPr>
                        <a:t>384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478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 noProof="0" dirty="0">
                          <a:effectLst/>
                          <a:latin typeface="Times New Roman"/>
                        </a:rPr>
                        <a:t>Центральноукраїнський державний університет імені Володимира Винниченка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 dirty="0">
                          <a:effectLst/>
                          <a:latin typeface="Times New Roman"/>
                        </a:rPr>
                        <a:t>ЦДУ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2644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805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3449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321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 noProof="0" dirty="0">
                          <a:effectLst/>
                          <a:latin typeface="Times New Roman"/>
                        </a:rPr>
                        <a:t>Приватний вищий навчальний заклад "Кропивницький інститут державного та муніципального управління"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 dirty="0">
                          <a:effectLst/>
                          <a:latin typeface="Times New Roman"/>
                        </a:rPr>
                        <a:t>КІДМУ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61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b="1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61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915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 noProof="0" dirty="0">
                          <a:effectLst/>
                          <a:latin typeface="Times New Roman"/>
                        </a:rPr>
                        <a:t>Приватна організація "Приватний заклад вищої освіти "Український університет охорони здоров'я"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 dirty="0">
                          <a:effectLst/>
                          <a:latin typeface="Times New Roman"/>
                        </a:rPr>
                        <a:t>УУОЗ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29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49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793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 noProof="0" dirty="0">
                          <a:effectLst/>
                          <a:latin typeface="Times New Roman"/>
                        </a:rPr>
                        <a:t>Льотна академія Національного авіаційного університету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 dirty="0">
                          <a:effectLst/>
                          <a:latin typeface="Times New Roman"/>
                        </a:rPr>
                        <a:t>ЛА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760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121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881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740"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noProof="0" dirty="0">
                          <a:effectLst/>
                          <a:latin typeface="Times New Roman"/>
                        </a:rPr>
                        <a:t>Кропивницький інститут приватного вищого навчального закладу "Університет сучасних знань"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1" i="0" u="none" strike="noStrike" dirty="0">
                          <a:effectLst/>
                          <a:latin typeface="Times New Roman"/>
                        </a:rPr>
                        <a:t>УСЗ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42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42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 noProof="0" dirty="0">
                          <a:effectLst/>
                          <a:latin typeface="Times New Roman"/>
                        </a:rPr>
                        <a:t>Економіко-технологічний інститут імені Роберта Ельворті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 dirty="0">
                          <a:effectLst/>
                          <a:latin typeface="Times New Roman"/>
                        </a:rPr>
                        <a:t>ЕТІ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210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235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143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 noProof="0" dirty="0">
                          <a:effectLst/>
                          <a:latin typeface="Times New Roman"/>
                        </a:rPr>
                        <a:t>Донецький державний університет внутрішніх справ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 dirty="0">
                          <a:effectLst/>
                          <a:latin typeface="Times New Roman"/>
                        </a:rPr>
                        <a:t>ДДУВС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749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225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effectLst/>
                          <a:latin typeface="Times New Roman"/>
                        </a:rPr>
                        <a:t>974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07904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0" i="0" u="none" strike="noStrike" noProof="0" dirty="0">
                          <a:effectLst/>
                          <a:latin typeface="Times New Roman"/>
                        </a:rPr>
                        <a:t>Відокремлений структурний підрозділ закладу вищої освіти "Відкритий міжнародний університет розвитку людини "Україна" Центральноукраїнський інститут розвитку людини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 dirty="0">
                          <a:effectLst/>
                          <a:latin typeface="Times New Roman"/>
                        </a:rPr>
                        <a:t>Україна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effectLst/>
                          <a:latin typeface="Times New Roman"/>
                        </a:rPr>
                        <a:t>245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effectLst/>
                          <a:latin typeface="Times New Roman"/>
                        </a:rPr>
                        <a:t>245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475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dirty="0">
                          <a:effectLst/>
                          <a:latin typeface="Times New Roman"/>
                        </a:rPr>
                        <a:t>РАЗОМ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effectLst/>
                          <a:latin typeface="Times New Roman"/>
                        </a:rPr>
                        <a:t>7918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effectLst/>
                          <a:latin typeface="Times New Roman"/>
                        </a:rPr>
                        <a:t>2470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effectLst/>
                          <a:latin typeface="Times New Roman"/>
                        </a:rPr>
                        <a:t>10388</a:t>
                      </a:r>
                    </a:p>
                  </a:txBody>
                  <a:tcPr marL="5551" marR="5551" marT="55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919049" y="2648309"/>
            <a:ext cx="2035834" cy="30192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4583" y="5909801"/>
            <a:ext cx="84741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69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1740854"/>
              </p:ext>
            </p:extLst>
          </p:nvPr>
        </p:nvGraphicFramePr>
        <p:xfrm>
          <a:off x="-92881" y="1941630"/>
          <a:ext cx="6603661" cy="3429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1860" y="957786"/>
            <a:ext cx="2834177" cy="9616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Бакалаврат 2023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8960" y="171761"/>
            <a:ext cx="11715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студентів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ЗВО  Кіровоградської області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01.04.2023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820720" y="2137443"/>
            <a:ext cx="2834177" cy="9616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Бакалаврат 2022</a:t>
            </a:r>
          </a:p>
        </p:txBody>
      </p:sp>
      <p:graphicFrame>
        <p:nvGraphicFramePr>
          <p:cNvPr id="9" name="Діагра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7940632"/>
              </p:ext>
            </p:extLst>
          </p:nvPr>
        </p:nvGraphicFramePr>
        <p:xfrm>
          <a:off x="6510780" y="3319093"/>
          <a:ext cx="5454058" cy="3538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60" y="5776020"/>
            <a:ext cx="84741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20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136899"/>
              </p:ext>
            </p:extLst>
          </p:nvPr>
        </p:nvGraphicFramePr>
        <p:xfrm>
          <a:off x="0" y="1712902"/>
          <a:ext cx="6106899" cy="3020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073553" y="1052979"/>
            <a:ext cx="2035834" cy="30192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 2023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8960" y="171761"/>
            <a:ext cx="11715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студентів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ЗВО  Кіровоградської області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01.04.2023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045840" y="2507055"/>
            <a:ext cx="2035834" cy="30192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 2022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0055767"/>
              </p:ext>
            </p:extLst>
          </p:nvPr>
        </p:nvGraphicFramePr>
        <p:xfrm>
          <a:off x="5882640" y="3220721"/>
          <a:ext cx="5805605" cy="3754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60" y="5751286"/>
            <a:ext cx="84741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70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612471"/>
              </p:ext>
            </p:extLst>
          </p:nvPr>
        </p:nvGraphicFramePr>
        <p:xfrm>
          <a:off x="277122" y="2047679"/>
          <a:ext cx="7048500" cy="4109085"/>
        </p:xfrm>
        <a:graphic>
          <a:graphicData uri="http://schemas.openxmlformats.org/drawingml/2006/table">
            <a:tbl>
              <a:tblPr/>
              <a:tblGrid>
                <a:gridCol w="334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uk-UA" sz="1000" b="0" i="0" u="none" strike="noStrike" dirty="0">
                          <a:effectLst/>
                          <a:latin typeface="Arial"/>
                        </a:rPr>
                        <a:t>Центральноукраїнський національний технічний університет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effectLst/>
                          <a:latin typeface="Arial"/>
                        </a:rPr>
                        <a:t>1504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1147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110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189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1" i="0" u="none" strike="noStrike" dirty="0">
                          <a:effectLst/>
                          <a:latin typeface="Arial"/>
                        </a:rPr>
                        <a:t>2950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"/>
                        </a:rPr>
                        <a:t>Центральноукраїнський інститут Приватного акціонерного товариства "Вищий навчальний заклад "Міжрегіональна Академія управління персоналом"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effectLst/>
                          <a:latin typeface="Arial"/>
                        </a:rPr>
                        <a:t>112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116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1" i="0" u="none" strike="noStrike" dirty="0">
                          <a:effectLst/>
                          <a:latin typeface="Arial"/>
                        </a:rPr>
                        <a:t>228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"/>
                        </a:rPr>
                        <a:t>Центральноукраїнський державний університет імені Володимира Винниченка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1237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effectLst/>
                          <a:latin typeface="Arial"/>
                        </a:rPr>
                        <a:t>883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effectLst/>
                          <a:latin typeface="Arial"/>
                        </a:rPr>
                        <a:t>140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384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1" i="0" u="none" strike="noStrike" dirty="0">
                          <a:effectLst/>
                          <a:latin typeface="Arial"/>
                        </a:rPr>
                        <a:t>2644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Приватний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вищий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навчальний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заклад "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Кропивницький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інститут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державного та 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муніципального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управління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1" i="0" u="none" strike="noStrike" dirty="0">
                          <a:effectLst/>
                          <a:latin typeface="Arial"/>
                        </a:rPr>
                        <a:t>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"/>
                        </a:rPr>
                        <a:t>Приватна організація "Приватний заклад вищої освіти "Український університет охорони здоров'я"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1" i="0" u="none" strike="noStrike" dirty="0"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"/>
                        </a:rPr>
                        <a:t>Льотна академія Національного авіаційного університету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327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260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effectLst/>
                          <a:latin typeface="Arial"/>
                        </a:rPr>
                        <a:t>171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1" i="0" u="none" strike="noStrike" dirty="0">
                          <a:effectLst/>
                          <a:latin typeface="Arial"/>
                        </a:rPr>
                        <a:t>760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effectLst/>
                          <a:latin typeface="Arial"/>
                        </a:rPr>
                        <a:t>Кропивницький інститут приватного вищого навчального закладу "Університет сучасних знань"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1" i="0" u="none" strike="noStrike" dirty="0"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0" i="0" u="none" strike="noStrike" noProof="0" dirty="0">
                          <a:effectLst/>
                          <a:latin typeface="Arial"/>
                        </a:rPr>
                        <a:t>Економіко-технологічний інститут імені </a:t>
                      </a:r>
                      <a:r>
                        <a:rPr lang="ru-RU" sz="1400" b="0" i="0" u="none" strike="noStrike" dirty="0">
                          <a:effectLst/>
                          <a:latin typeface="Arial"/>
                        </a:rPr>
                        <a:t>Роберта Ельворті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effectLst/>
                          <a:latin typeface="Arial"/>
                        </a:rPr>
                        <a:t>155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400" b="1" i="0" u="none" strike="noStrike" dirty="0">
                          <a:effectLst/>
                          <a:latin typeface="Arial"/>
                        </a:rPr>
                        <a:t>210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Arial"/>
                        </a:rPr>
                        <a:t>Донецький державний університет внутрішніх справ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424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effectLst/>
                          <a:latin typeface="Arial"/>
                        </a:rPr>
                        <a:t>325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1" i="0" u="none" strike="noStrike" dirty="0">
                          <a:effectLst/>
                          <a:latin typeface="Arial"/>
                        </a:rPr>
                        <a:t>749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Відокремлений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структурний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підрозділ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закладу 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вищої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освіти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"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Відкритий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міжнародний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університет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розвитку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людини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"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Україна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" 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Центральноукраїнський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інститут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розвитку</a:t>
                      </a:r>
                      <a:r>
                        <a:rPr lang="ru-RU" sz="1000" b="0" i="0" u="none" strike="noStrike" dirty="0">
                          <a:effectLst/>
                          <a:latin typeface="Arial"/>
                        </a:rPr>
                        <a:t> </a:t>
                      </a:r>
                      <a:r>
                        <a:rPr lang="ru-RU" sz="1000" b="0" i="0" u="none" strike="noStrike" dirty="0" err="1">
                          <a:effectLst/>
                          <a:latin typeface="Arial"/>
                        </a:rPr>
                        <a:t>людини</a:t>
                      </a:r>
                      <a:endParaRPr lang="ru-RU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190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 dirty="0">
                          <a:effectLst/>
                          <a:latin typeface="Arial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1" i="0" u="none" strike="noStrike" dirty="0">
                          <a:effectLst/>
                          <a:latin typeface="Arial"/>
                        </a:rPr>
                        <a:t>245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uk-UA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1" i="0" u="none" strike="noStrike" dirty="0">
                          <a:effectLst/>
                          <a:latin typeface="Arial"/>
                        </a:rPr>
                        <a:t>РАЗОМ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b="1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689886"/>
              </p:ext>
            </p:extLst>
          </p:nvPr>
        </p:nvGraphicFramePr>
        <p:xfrm>
          <a:off x="3620699" y="1578634"/>
          <a:ext cx="3708400" cy="376223"/>
        </p:xfrm>
        <a:graphic>
          <a:graphicData uri="http://schemas.openxmlformats.org/drawingml/2006/table">
            <a:tbl>
              <a:tblPr/>
              <a:tblGrid>
                <a:gridCol w="73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6223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1" i="0" u="none" strike="noStrike" dirty="0">
                          <a:effectLst/>
                          <a:latin typeface="Arial"/>
                        </a:rPr>
                        <a:t>Денна бюджет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1" i="0" u="none" strike="noStrike" dirty="0">
                          <a:effectLst/>
                          <a:latin typeface="Arial"/>
                        </a:rPr>
                        <a:t>Денна контракт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1" i="0" u="none" strike="noStrike" dirty="0">
                          <a:effectLst/>
                          <a:latin typeface="Arial"/>
                        </a:rPr>
                        <a:t>Заочна бюджет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b="1" i="0" u="none" strike="noStrike" dirty="0">
                          <a:effectLst/>
                          <a:latin typeface="Arial"/>
                        </a:rPr>
                        <a:t>Заочна контракт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>
                          <a:effectLst/>
                          <a:latin typeface="Arial"/>
                        </a:rPr>
                        <a:t>Разом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72945"/>
            <a:ext cx="115752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студентів бакалаврату ЗВО</a:t>
            </a:r>
          </a:p>
          <a:p>
            <a:pPr algn="ctr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Кіровоградської області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01.04.2023 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формами навчання  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589003"/>
              </p:ext>
            </p:extLst>
          </p:nvPr>
        </p:nvGraphicFramePr>
        <p:xfrm>
          <a:off x="6949440" y="3919201"/>
          <a:ext cx="5106297" cy="280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4362813"/>
              </p:ext>
            </p:extLst>
          </p:nvPr>
        </p:nvGraphicFramePr>
        <p:xfrm>
          <a:off x="7173389" y="1404872"/>
          <a:ext cx="4730115" cy="2840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44" y="333451"/>
            <a:ext cx="1151068" cy="123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38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9601823"/>
              </p:ext>
            </p:extLst>
          </p:nvPr>
        </p:nvGraphicFramePr>
        <p:xfrm>
          <a:off x="120771" y="1259456"/>
          <a:ext cx="7108166" cy="541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67749" y="0"/>
            <a:ext cx="107830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студентів економічних спеціальностей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ЗВО  Кіровоградської області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01.04.2023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582225"/>
              </p:ext>
            </p:extLst>
          </p:nvPr>
        </p:nvGraphicFramePr>
        <p:xfrm>
          <a:off x="7687303" y="3209026"/>
          <a:ext cx="4372425" cy="3191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73525" y="1065361"/>
            <a:ext cx="3614468" cy="30192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спеціальностями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830571" y="2064587"/>
            <a:ext cx="2720197" cy="100641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Разом на економічних спеціальностях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31" y="148308"/>
            <a:ext cx="1370900" cy="136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13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0218500"/>
              </p:ext>
            </p:extLst>
          </p:nvPr>
        </p:nvGraphicFramePr>
        <p:xfrm>
          <a:off x="695865" y="219973"/>
          <a:ext cx="4807788" cy="2885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2630385"/>
              </p:ext>
            </p:extLst>
          </p:nvPr>
        </p:nvGraphicFramePr>
        <p:xfrm>
          <a:off x="-403196" y="3217653"/>
          <a:ext cx="7287075" cy="3415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6721649"/>
              </p:ext>
            </p:extLst>
          </p:nvPr>
        </p:nvGraphicFramePr>
        <p:xfrm>
          <a:off x="6659593" y="254479"/>
          <a:ext cx="4646761" cy="2876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7614809"/>
              </p:ext>
            </p:extLst>
          </p:nvPr>
        </p:nvGraphicFramePr>
        <p:xfrm>
          <a:off x="6607834" y="3597215"/>
          <a:ext cx="4965940" cy="3014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24" y="107829"/>
            <a:ext cx="1123537" cy="111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31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596755"/>
              </p:ext>
            </p:extLst>
          </p:nvPr>
        </p:nvGraphicFramePr>
        <p:xfrm>
          <a:off x="281796" y="858328"/>
          <a:ext cx="4712898" cy="3636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9693251"/>
              </p:ext>
            </p:extLst>
          </p:nvPr>
        </p:nvGraphicFramePr>
        <p:xfrm>
          <a:off x="6124755" y="1142998"/>
          <a:ext cx="5000445" cy="3325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6425164"/>
              </p:ext>
            </p:extLst>
          </p:nvPr>
        </p:nvGraphicFramePr>
        <p:xfrm>
          <a:off x="6855124" y="4641011"/>
          <a:ext cx="4065917" cy="2216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489607"/>
              </p:ext>
            </p:extLst>
          </p:nvPr>
        </p:nvGraphicFramePr>
        <p:xfrm>
          <a:off x="1239328" y="4563372"/>
          <a:ext cx="3401683" cy="2173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67749" y="169460"/>
            <a:ext cx="107830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студентів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технічних спеціальностей 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Кіровоградської області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01.04.2023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30" y="63605"/>
            <a:ext cx="904599" cy="90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93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0290068"/>
              </p:ext>
            </p:extLst>
          </p:nvPr>
        </p:nvGraphicFramePr>
        <p:xfrm>
          <a:off x="576752" y="796066"/>
          <a:ext cx="4892395" cy="2576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646273"/>
              </p:ext>
            </p:extLst>
          </p:nvPr>
        </p:nvGraphicFramePr>
        <p:xfrm>
          <a:off x="294719" y="3463962"/>
          <a:ext cx="5174428" cy="3305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4046890"/>
              </p:ext>
            </p:extLst>
          </p:nvPr>
        </p:nvGraphicFramePr>
        <p:xfrm>
          <a:off x="6127630" y="929227"/>
          <a:ext cx="6064370" cy="5840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99248" y="181405"/>
            <a:ext cx="11274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студентів ЕТІ за географічною ознакою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52" y="5602278"/>
            <a:ext cx="1080404" cy="10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45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852323" y="201876"/>
            <a:ext cx="497443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ВСТУПНА КАМПАНІЯ 2022</a:t>
            </a:r>
          </a:p>
          <a:p>
            <a:pPr algn="ctr" fontAlgn="b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51" y="1298761"/>
            <a:ext cx="11413335" cy="54637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26" y="138010"/>
            <a:ext cx="1085349" cy="108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07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876012"/>
              </p:ext>
            </p:extLst>
          </p:nvPr>
        </p:nvGraphicFramePr>
        <p:xfrm>
          <a:off x="322734" y="428818"/>
          <a:ext cx="9606578" cy="6316226"/>
        </p:xfrm>
        <a:graphic>
          <a:graphicData uri="http://schemas.openxmlformats.org/drawingml/2006/table">
            <a:tbl>
              <a:tblPr/>
              <a:tblGrid>
                <a:gridCol w="2152830">
                  <a:extLst>
                    <a:ext uri="{9D8B030D-6E8A-4147-A177-3AD203B41FA5}">
                      <a16:colId xmlns:a16="http://schemas.microsoft.com/office/drawing/2014/main" val="2703847040"/>
                    </a:ext>
                  </a:extLst>
                </a:gridCol>
                <a:gridCol w="847017">
                  <a:extLst>
                    <a:ext uri="{9D8B030D-6E8A-4147-A177-3AD203B41FA5}">
                      <a16:colId xmlns:a16="http://schemas.microsoft.com/office/drawing/2014/main" val="1380509170"/>
                    </a:ext>
                  </a:extLst>
                </a:gridCol>
                <a:gridCol w="847017">
                  <a:extLst>
                    <a:ext uri="{9D8B030D-6E8A-4147-A177-3AD203B41FA5}">
                      <a16:colId xmlns:a16="http://schemas.microsoft.com/office/drawing/2014/main" val="2221480248"/>
                    </a:ext>
                  </a:extLst>
                </a:gridCol>
                <a:gridCol w="847017">
                  <a:extLst>
                    <a:ext uri="{9D8B030D-6E8A-4147-A177-3AD203B41FA5}">
                      <a16:colId xmlns:a16="http://schemas.microsoft.com/office/drawing/2014/main" val="3367299449"/>
                    </a:ext>
                  </a:extLst>
                </a:gridCol>
                <a:gridCol w="677612">
                  <a:extLst>
                    <a:ext uri="{9D8B030D-6E8A-4147-A177-3AD203B41FA5}">
                      <a16:colId xmlns:a16="http://schemas.microsoft.com/office/drawing/2014/main" val="717745706"/>
                    </a:ext>
                  </a:extLst>
                </a:gridCol>
                <a:gridCol w="847017">
                  <a:extLst>
                    <a:ext uri="{9D8B030D-6E8A-4147-A177-3AD203B41FA5}">
                      <a16:colId xmlns:a16="http://schemas.microsoft.com/office/drawing/2014/main" val="767802616"/>
                    </a:ext>
                  </a:extLst>
                </a:gridCol>
                <a:gridCol w="847017">
                  <a:extLst>
                    <a:ext uri="{9D8B030D-6E8A-4147-A177-3AD203B41FA5}">
                      <a16:colId xmlns:a16="http://schemas.microsoft.com/office/drawing/2014/main" val="2472340025"/>
                    </a:ext>
                  </a:extLst>
                </a:gridCol>
                <a:gridCol w="847017">
                  <a:extLst>
                    <a:ext uri="{9D8B030D-6E8A-4147-A177-3AD203B41FA5}">
                      <a16:colId xmlns:a16="http://schemas.microsoft.com/office/drawing/2014/main" val="3893851785"/>
                    </a:ext>
                  </a:extLst>
                </a:gridCol>
                <a:gridCol w="847017">
                  <a:extLst>
                    <a:ext uri="{9D8B030D-6E8A-4147-A177-3AD203B41FA5}">
                      <a16:colId xmlns:a16="http://schemas.microsoft.com/office/drawing/2014/main" val="9401309"/>
                    </a:ext>
                  </a:extLst>
                </a:gridCol>
                <a:gridCol w="847017">
                  <a:extLst>
                    <a:ext uri="{9D8B030D-6E8A-4147-A177-3AD203B41FA5}">
                      <a16:colId xmlns:a16="http://schemas.microsoft.com/office/drawing/2014/main" val="1256397023"/>
                    </a:ext>
                  </a:extLst>
                </a:gridCol>
              </a:tblGrid>
              <a:tr h="591335"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uk-UA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БАКАЛАВРАТ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717949"/>
                  </a:ext>
                </a:extLst>
              </a:tr>
              <a:tr h="3254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спеціальність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uk-U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курс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uk-U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курс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uk-U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курс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uk-U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курс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uk-UA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разом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484978"/>
                  </a:ext>
                </a:extLst>
              </a:tr>
              <a:tr h="31153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денна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заочна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денна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заочна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денна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заочна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денна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заочна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37487"/>
                  </a:ext>
                </a:extLst>
              </a:tr>
              <a:tr h="571742">
                <a:tc>
                  <a:txBody>
                    <a:bodyPr/>
                    <a:lstStyle/>
                    <a:p>
                      <a:pPr algn="l" fontAlgn="ctr"/>
                      <a:r>
                        <a:rPr lang="uk-UA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Облік і оподаткування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200420"/>
                  </a:ext>
                </a:extLst>
              </a:tr>
              <a:tr h="899984">
                <a:tc>
                  <a:txBody>
                    <a:bodyPr/>
                    <a:lstStyle/>
                    <a:p>
                      <a:pPr algn="l" fontAlgn="ctr"/>
                      <a:r>
                        <a:rPr lang="uk-UA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Фінанси, банківська </a:t>
                      </a:r>
                      <a:br>
                        <a:rPr lang="uk-UA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uk-UA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справа та страхування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277805"/>
                  </a:ext>
                </a:extLst>
              </a:tr>
              <a:tr h="299996">
                <a:tc>
                  <a:txBody>
                    <a:bodyPr/>
                    <a:lstStyle/>
                    <a:p>
                      <a:pPr algn="l" fontAlgn="ctr"/>
                      <a:r>
                        <a:rPr lang="uk-UA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Маркетинг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924157"/>
                  </a:ext>
                </a:extLst>
              </a:tr>
              <a:tr h="299996">
                <a:tc>
                  <a:txBody>
                    <a:bodyPr/>
                    <a:lstStyle/>
                    <a:p>
                      <a:pPr algn="l" fontAlgn="ctr"/>
                      <a:r>
                        <a:rPr lang="uk-UA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Менеджмент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996830"/>
                  </a:ext>
                </a:extLst>
              </a:tr>
              <a:tr h="299996">
                <a:tc>
                  <a:txBody>
                    <a:bodyPr/>
                    <a:lstStyle/>
                    <a:p>
                      <a:pPr algn="l" fontAlgn="ctr"/>
                      <a:r>
                        <a:rPr lang="uk-UA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Комп'ютерні науки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029235"/>
                  </a:ext>
                </a:extLst>
              </a:tr>
              <a:tr h="299996">
                <a:tc>
                  <a:txBody>
                    <a:bodyPr/>
                    <a:lstStyle/>
                    <a:p>
                      <a:pPr algn="l" fontAlgn="ctr"/>
                      <a:r>
                        <a:rPr lang="uk-UA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Прикладна механіка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182433"/>
                  </a:ext>
                </a:extLst>
              </a:tr>
              <a:tr h="591335">
                <a:tc>
                  <a:txBody>
                    <a:bodyPr/>
                    <a:lstStyle/>
                    <a:p>
                      <a:pPr algn="l" fontAlgn="b"/>
                      <a:endParaRPr lang="uk-UA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uk-UA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МАГІСТРАТУРА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917047"/>
                  </a:ext>
                </a:extLst>
              </a:tr>
              <a:tr h="299996">
                <a:tc>
                  <a:txBody>
                    <a:bodyPr/>
                    <a:lstStyle/>
                    <a:p>
                      <a:pPr algn="l" fontAlgn="ctr"/>
                      <a:r>
                        <a:rPr lang="uk-UA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Менеджмент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469414"/>
                  </a:ext>
                </a:extLst>
              </a:tr>
              <a:tr h="290269">
                <a:tc>
                  <a:txBody>
                    <a:bodyPr/>
                    <a:lstStyle/>
                    <a:p>
                      <a:pPr algn="l" fontAlgn="b"/>
                      <a:endParaRPr lang="uk-UA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596302"/>
                  </a:ext>
                </a:extLst>
              </a:tr>
              <a:tr h="334610">
                <a:tc>
                  <a:txBody>
                    <a:bodyPr/>
                    <a:lstStyle/>
                    <a:p>
                      <a:pPr algn="l" fontAlgn="b"/>
                      <a:endParaRPr lang="uk-UA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uk-UA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ФАХОВИЙ МОЛОДШИЙ БАКАЛАВР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058632"/>
                  </a:ext>
                </a:extLst>
              </a:tr>
              <a:tr h="899984">
                <a:tc>
                  <a:txBody>
                    <a:bodyPr/>
                    <a:lstStyle/>
                    <a:p>
                      <a:pPr algn="l" fontAlgn="ctr"/>
                      <a:r>
                        <a:rPr lang="uk-UA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Фінанси, банківська </a:t>
                      </a:r>
                      <a:br>
                        <a:rPr lang="uk-UA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uk-UA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справа та страхування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765109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99248" y="181405"/>
            <a:ext cx="11274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 студентів ЕТІ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12.06.2023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026127" y="3051725"/>
            <a:ext cx="19471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Відраховано: 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14ст.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34 ст.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 ст.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841" y="252875"/>
            <a:ext cx="1088371" cy="108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47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9248" y="0"/>
            <a:ext cx="11274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Зміна контингенту студентів ЕТІ 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(2018-2023 рр.)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8925799"/>
              </p:ext>
            </p:extLst>
          </p:nvPr>
        </p:nvGraphicFramePr>
        <p:xfrm>
          <a:off x="441064" y="113525"/>
          <a:ext cx="11532198" cy="674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97" y="557537"/>
            <a:ext cx="6234777" cy="12733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749" y="261610"/>
            <a:ext cx="1371719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87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254" y="87637"/>
            <a:ext cx="1195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Зміна кількості студентів ЕТІ за спеціальностями бакалаврату (2018/23 рр.)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217739"/>
              </p:ext>
            </p:extLst>
          </p:nvPr>
        </p:nvGraphicFramePr>
        <p:xfrm>
          <a:off x="258182" y="1322070"/>
          <a:ext cx="11785004" cy="5417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48" y="653003"/>
            <a:ext cx="5770248" cy="15813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453" y="5914316"/>
            <a:ext cx="947897" cy="94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53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607" y="105021"/>
            <a:ext cx="11801138" cy="1014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Розмір плати за навчання здобувачів освіти ЕТІ</a:t>
            </a:r>
            <a:endParaRPr lang="uk-UA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2023/2024 навчальний рік</a:t>
            </a: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247" y="1038410"/>
            <a:ext cx="8564824" cy="57098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4328" y="5714963"/>
            <a:ext cx="84741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76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046" y="1439803"/>
            <a:ext cx="8588916" cy="54181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636" y="0"/>
            <a:ext cx="8685735" cy="1537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107" y="5916131"/>
            <a:ext cx="84741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95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280" y="1316221"/>
            <a:ext cx="8083562" cy="55417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981" y="-91596"/>
            <a:ext cx="7954160" cy="14078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7251" y="5769827"/>
            <a:ext cx="84741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87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04" y="731520"/>
            <a:ext cx="10912876" cy="54326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671" y="6016679"/>
            <a:ext cx="84741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14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134957" y="185250"/>
            <a:ext cx="497443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ВСТУПНА КАМПАНІЯ 2022</a:t>
            </a:r>
          </a:p>
          <a:p>
            <a:pPr algn="ctr" fontAlgn="b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КОЛЕДЖ</a:t>
            </a:r>
          </a:p>
          <a:p>
            <a:pPr algn="ctr" fontAlgn="b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МАГІСТРАТУРА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94" y="1905281"/>
            <a:ext cx="11285627" cy="20512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26" y="138010"/>
            <a:ext cx="1397321" cy="13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17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940403" y="176938"/>
            <a:ext cx="74799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ВСТУПНА КАМПАНІЯ 2022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базі ПЗСО)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993" y="623968"/>
            <a:ext cx="8412221" cy="28145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4075" y="3600494"/>
            <a:ext cx="5860059" cy="31688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26" y="138010"/>
            <a:ext cx="1085349" cy="108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94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2825" y="3573823"/>
            <a:ext cx="6506678" cy="3284177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436633" y="176938"/>
            <a:ext cx="10487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ВСТУПНА КАМПАНІЯ 2022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основі молодшого спеціаліста)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01" y="802048"/>
            <a:ext cx="10144125" cy="2771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3366" y="5527591"/>
            <a:ext cx="1085349" cy="108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37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288343" y="176938"/>
            <a:ext cx="8784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ВСТУПНА КАМПАНІЯ 2022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(коледж, магістратура)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53" y="769068"/>
            <a:ext cx="10191750" cy="2105025"/>
          </a:xfrm>
          <a:prstGeom prst="rect">
            <a:avLst/>
          </a:prstGeom>
        </p:spPr>
      </p:pic>
      <p:graphicFrame>
        <p:nvGraphicFramePr>
          <p:cNvPr id="5" name="Діагра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7992926"/>
              </p:ext>
            </p:extLst>
          </p:nvPr>
        </p:nvGraphicFramePr>
        <p:xfrm>
          <a:off x="2926080" y="3060834"/>
          <a:ext cx="6169794" cy="3551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3973" y="5530719"/>
            <a:ext cx="1085349" cy="108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77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643530" y="125749"/>
            <a:ext cx="8558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АНАЛІТИКА по КОНКУРЕНТАМ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(на базі ПЗСО)</a:t>
            </a: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4" name="Об'є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754927"/>
              </p:ext>
            </p:extLst>
          </p:nvPr>
        </p:nvGraphicFramePr>
        <p:xfrm>
          <a:off x="1857676" y="648969"/>
          <a:ext cx="8494908" cy="6050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Аркуш" r:id="rId3" imgW="10258284" imgH="7305508" progId="Excel.Sheet.12">
                  <p:embed/>
                </p:oleObj>
              </mc:Choice>
              <mc:Fallback>
                <p:oleObj name="Аркуш" r:id="rId3" imgW="10258284" imgH="730550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57676" y="648969"/>
                        <a:ext cx="8494908" cy="6050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30" y="125749"/>
            <a:ext cx="1091279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59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611411" y="125749"/>
            <a:ext cx="8468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АНАЛІТИКА по КОНКУРЕНТАМ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(на базі ПЗСО)</a:t>
            </a: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Об'є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340762"/>
              </p:ext>
            </p:extLst>
          </p:nvPr>
        </p:nvGraphicFramePr>
        <p:xfrm>
          <a:off x="1598748" y="648969"/>
          <a:ext cx="9017918" cy="6026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Аркуш" r:id="rId3" imgW="9648915" imgH="6448489" progId="Excel.Sheet.12">
                  <p:embed/>
                </p:oleObj>
              </mc:Choice>
              <mc:Fallback>
                <p:oleObj name="Аркуш" r:id="rId3" imgW="9648915" imgH="64484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8748" y="648969"/>
                        <a:ext cx="9017918" cy="6026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44" y="125749"/>
            <a:ext cx="1091279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2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'є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917886"/>
              </p:ext>
            </p:extLst>
          </p:nvPr>
        </p:nvGraphicFramePr>
        <p:xfrm>
          <a:off x="2060107" y="533466"/>
          <a:ext cx="8084919" cy="6106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" name="Аркуш" r:id="rId3" imgW="10277370" imgH="7762862" progId="Excel.Sheet.12">
                  <p:embed/>
                </p:oleObj>
              </mc:Choice>
              <mc:Fallback>
                <p:oleObj name="Аркуш" r:id="rId3" imgW="10277370" imgH="776286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60107" y="533466"/>
                        <a:ext cx="8084919" cy="6106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кутник 2"/>
          <p:cNvSpPr/>
          <p:nvPr/>
        </p:nvSpPr>
        <p:spPr>
          <a:xfrm>
            <a:off x="134943" y="125749"/>
            <a:ext cx="11575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АНАЛІТИКА по КОНКУРЕНТАМ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(на основі молодшого спеціаліста)</a:t>
            </a: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4638" y="5560559"/>
            <a:ext cx="1091279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731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фіс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Офіс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Офіс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Офіс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Офіс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Офіс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838</Words>
  <Application>Microsoft Office PowerPoint</Application>
  <PresentationFormat>Широкий екран</PresentationFormat>
  <Paragraphs>334</Paragraphs>
  <Slides>26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Аркуш</vt:lpstr>
      <vt:lpstr>ЗВІТ  ПРО ФІНАНСОВО-ГОСПОДАРСЬКУ ДІЯЛЬНІСТЬ  ЗА 2022 РІК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teach</dc:creator>
  <cp:lastModifiedBy>Користувач</cp:lastModifiedBy>
  <cp:revision>80</cp:revision>
  <dcterms:created xsi:type="dcterms:W3CDTF">2023-06-12T10:41:43Z</dcterms:created>
  <dcterms:modified xsi:type="dcterms:W3CDTF">2023-06-14T10:47:14Z</dcterms:modified>
</cp:coreProperties>
</file>